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 id="2147483691" r:id="rId6"/>
  </p:sldMasterIdLst>
  <p:notesMasterIdLst>
    <p:notesMasterId r:id="rId29"/>
  </p:notesMasterIdLst>
  <p:handoutMasterIdLst>
    <p:handoutMasterId r:id="rId30"/>
  </p:handoutMasterIdLst>
  <p:sldIdLst>
    <p:sldId id="382" r:id="rId7"/>
    <p:sldId id="425" r:id="rId8"/>
    <p:sldId id="426" r:id="rId9"/>
    <p:sldId id="427" r:id="rId10"/>
    <p:sldId id="383" r:id="rId11"/>
    <p:sldId id="286" r:id="rId12"/>
    <p:sldId id="384" r:id="rId13"/>
    <p:sldId id="416" r:id="rId14"/>
    <p:sldId id="386" r:id="rId15"/>
    <p:sldId id="306" r:id="rId16"/>
    <p:sldId id="388" r:id="rId17"/>
    <p:sldId id="411" r:id="rId18"/>
    <p:sldId id="307" r:id="rId19"/>
    <p:sldId id="391" r:id="rId20"/>
    <p:sldId id="392" r:id="rId21"/>
    <p:sldId id="421" r:id="rId22"/>
    <p:sldId id="393" r:id="rId23"/>
    <p:sldId id="419" r:id="rId24"/>
    <p:sldId id="414" r:id="rId25"/>
    <p:sldId id="420" r:id="rId26"/>
    <p:sldId id="418" r:id="rId27"/>
    <p:sldId id="423" r:id="rId28"/>
  </p:sldIdLst>
  <p:sldSz cx="9144000" cy="6858000" type="screen4x3"/>
  <p:notesSz cx="67945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Oranje" initials="IO" lastIdx="1" clrIdx="0">
    <p:extLst>
      <p:ext uri="{19B8F6BF-5375-455C-9EA6-DF929625EA0E}">
        <p15:presenceInfo xmlns:p15="http://schemas.microsoft.com/office/powerpoint/2012/main" userId="S-1-5-21-1438354917-291111573-1073290391-4617" providerId="AD"/>
      </p:ext>
    </p:extLst>
  </p:cmAuthor>
  <p:cmAuthor id="2" name="Monique Kappert" initials="MK" lastIdx="5" clrIdx="1">
    <p:extLst>
      <p:ext uri="{19B8F6BF-5375-455C-9EA6-DF929625EA0E}">
        <p15:presenceInfo xmlns:p15="http://schemas.microsoft.com/office/powerpoint/2012/main" userId="S-1-5-21-1438354917-291111573-1073290391-8281" providerId="AD"/>
      </p:ext>
    </p:extLst>
  </p:cmAuthor>
  <p:cmAuthor id="3" name="Brigit van Soest" initials="BvS" lastIdx="2" clrIdx="2">
    <p:extLst>
      <p:ext uri="{19B8F6BF-5375-455C-9EA6-DF929625EA0E}">
        <p15:presenceInfo xmlns:p15="http://schemas.microsoft.com/office/powerpoint/2012/main" userId="S-1-5-21-1438354917-291111573-1073290391-43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F"/>
    <a:srgbClr val="00AEE6"/>
    <a:srgbClr val="494C4E"/>
    <a:srgbClr val="008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508" autoAdjust="0"/>
  </p:normalViewPr>
  <p:slideViewPr>
    <p:cSldViewPr snapToGrid="0">
      <p:cViewPr varScale="1">
        <p:scale>
          <a:sx n="60" d="100"/>
          <a:sy n="60" d="100"/>
        </p:scale>
        <p:origin x="16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57"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3582" cy="498247"/>
          </a:xfrm>
          <a:prstGeom prst="rect">
            <a:avLst/>
          </a:prstGeom>
        </p:spPr>
        <p:txBody>
          <a:bodyPr vert="horz" lIns="92455" tIns="46227" rIns="92455" bIns="46227" rtlCol="0"/>
          <a:lstStyle>
            <a:lvl1pPr algn="l">
              <a:defRPr sz="1200"/>
            </a:lvl1pPr>
          </a:lstStyle>
          <a:p>
            <a:endParaRPr lang="nl-NL"/>
          </a:p>
        </p:txBody>
      </p:sp>
      <p:sp>
        <p:nvSpPr>
          <p:cNvPr id="3" name="Tijdelijke aanduiding voor datum 2"/>
          <p:cNvSpPr>
            <a:spLocks noGrp="1"/>
          </p:cNvSpPr>
          <p:nvPr>
            <p:ph type="dt" sz="quarter" idx="1"/>
          </p:nvPr>
        </p:nvSpPr>
        <p:spPr>
          <a:xfrm>
            <a:off x="3849300" y="0"/>
            <a:ext cx="2943582" cy="498247"/>
          </a:xfrm>
          <a:prstGeom prst="rect">
            <a:avLst/>
          </a:prstGeom>
        </p:spPr>
        <p:txBody>
          <a:bodyPr vert="horz" lIns="92455" tIns="46227" rIns="92455" bIns="46227" rtlCol="0"/>
          <a:lstStyle>
            <a:lvl1pPr algn="r">
              <a:defRPr sz="1200"/>
            </a:lvl1pPr>
          </a:lstStyle>
          <a:p>
            <a:fld id="{500EBD52-35C2-41FD-8FCF-3C9DDD09B7CF}" type="datetimeFigureOut">
              <a:rPr lang="nl-NL" smtClean="0"/>
              <a:t>13-3-2019</a:t>
            </a:fld>
            <a:endParaRPr lang="nl-NL"/>
          </a:p>
        </p:txBody>
      </p:sp>
      <p:sp>
        <p:nvSpPr>
          <p:cNvPr id="4" name="Tijdelijke aanduiding voor voettekst 3"/>
          <p:cNvSpPr>
            <a:spLocks noGrp="1"/>
          </p:cNvSpPr>
          <p:nvPr>
            <p:ph type="ftr" sz="quarter" idx="2"/>
          </p:nvPr>
        </p:nvSpPr>
        <p:spPr>
          <a:xfrm>
            <a:off x="0" y="9433153"/>
            <a:ext cx="2943582" cy="498247"/>
          </a:xfrm>
          <a:prstGeom prst="rect">
            <a:avLst/>
          </a:prstGeom>
        </p:spPr>
        <p:txBody>
          <a:bodyPr vert="horz" lIns="92455" tIns="46227" rIns="92455" bIns="46227"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300" y="9433153"/>
            <a:ext cx="2943582" cy="498247"/>
          </a:xfrm>
          <a:prstGeom prst="rect">
            <a:avLst/>
          </a:prstGeom>
        </p:spPr>
        <p:txBody>
          <a:bodyPr vert="horz" lIns="92455" tIns="46227" rIns="92455" bIns="46227" rtlCol="0" anchor="b"/>
          <a:lstStyle>
            <a:lvl1pPr algn="r">
              <a:defRPr sz="1200"/>
            </a:lvl1pPr>
          </a:lstStyle>
          <a:p>
            <a:fld id="{4BB62053-6862-4CB0-80A1-DE2F14506534}" type="slidenum">
              <a:rPr lang="nl-NL" smtClean="0"/>
              <a:t>‹nr.›</a:t>
            </a:fld>
            <a:endParaRPr lang="nl-NL"/>
          </a:p>
        </p:txBody>
      </p:sp>
    </p:spTree>
    <p:extLst>
      <p:ext uri="{BB962C8B-B14F-4D97-AF65-F5344CB8AC3E}">
        <p14:creationId xmlns:p14="http://schemas.microsoft.com/office/powerpoint/2010/main" val="345539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2455" tIns="46227" rIns="92455" bIns="46227"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2455" tIns="46227" rIns="92455" bIns="46227" rtlCol="0"/>
          <a:lstStyle>
            <a:lvl1pPr algn="r">
              <a:defRPr sz="1200"/>
            </a:lvl1pPr>
          </a:lstStyle>
          <a:p>
            <a:fld id="{073E883A-6C3B-4C5A-ABA5-AF205B658252}" type="datetimeFigureOut">
              <a:rPr lang="nl-NL" smtClean="0"/>
              <a:t>13-3-2019</a:t>
            </a:fld>
            <a:endParaRPr lang="nl-NL"/>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2455" tIns="46227" rIns="92455" bIns="46227" rtlCol="0" anchor="ctr"/>
          <a:lstStyle/>
          <a:p>
            <a:endParaRPr lang="nl-NL"/>
          </a:p>
        </p:txBody>
      </p:sp>
      <p:sp>
        <p:nvSpPr>
          <p:cNvPr id="5" name="Tijdelijke aanduiding voor notities 4"/>
          <p:cNvSpPr>
            <a:spLocks noGrp="1"/>
          </p:cNvSpPr>
          <p:nvPr>
            <p:ph type="body" sz="quarter" idx="3"/>
          </p:nvPr>
        </p:nvSpPr>
        <p:spPr>
          <a:xfrm>
            <a:off x="679450" y="4779487"/>
            <a:ext cx="5435600" cy="3910489"/>
          </a:xfrm>
          <a:prstGeom prst="rect">
            <a:avLst/>
          </a:prstGeom>
        </p:spPr>
        <p:txBody>
          <a:bodyPr vert="horz" lIns="92455" tIns="46227" rIns="92455" bIns="46227"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2455" tIns="46227" rIns="92455" bIns="46227"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2455" tIns="46227" rIns="92455" bIns="46227" rtlCol="0" anchor="b"/>
          <a:lstStyle>
            <a:lvl1pPr algn="r">
              <a:defRPr sz="1200"/>
            </a:lvl1pPr>
          </a:lstStyle>
          <a:p>
            <a:fld id="{1D63C2F4-0F0B-4810-AD59-4DE729A8351F}" type="slidenum">
              <a:rPr lang="nl-NL" smtClean="0"/>
              <a:t>‹nr.›</a:t>
            </a:fld>
            <a:endParaRPr lang="nl-NL"/>
          </a:p>
        </p:txBody>
      </p:sp>
    </p:spTree>
    <p:extLst>
      <p:ext uri="{BB962C8B-B14F-4D97-AF65-F5344CB8AC3E}">
        <p14:creationId xmlns:p14="http://schemas.microsoft.com/office/powerpoint/2010/main" val="270522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a:ln/>
        </p:spPr>
      </p:sp>
      <p:sp>
        <p:nvSpPr>
          <p:cNvPr id="4915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2" tIns="46220" rIns="92442" bIns="46220"/>
          <a:lstStyle/>
          <a:p>
            <a:pPr eaLnBrk="1" hangingPunct="1"/>
            <a:r>
              <a:rPr lang="nl-NL" altLang="nl-NL" dirty="0">
                <a:latin typeface="Arial" panose="020B0604020202020204" pitchFamily="34" charset="0"/>
              </a:rPr>
              <a:t>Doel van deze </a:t>
            </a:r>
            <a:r>
              <a:rPr lang="nl-NL" altLang="nl-NL" dirty="0" err="1">
                <a:latin typeface="Arial" panose="020B0604020202020204" pitchFamily="34" charset="0"/>
              </a:rPr>
              <a:t>projectdag</a:t>
            </a:r>
            <a:r>
              <a:rPr lang="nl-NL" altLang="nl-NL" dirty="0">
                <a:latin typeface="Arial" panose="020B0604020202020204" pitchFamily="34" charset="0"/>
              </a:rPr>
              <a:t>:</a:t>
            </a:r>
            <a:br>
              <a:rPr lang="nl-NL" altLang="nl-NL" dirty="0">
                <a:latin typeface="Arial" panose="020B0604020202020204" pitchFamily="34" charset="0"/>
              </a:rPr>
            </a:br>
            <a:endParaRPr lang="nl-NL" altLang="nl-NL" dirty="0">
              <a:latin typeface="Arial" panose="020B0604020202020204" pitchFamily="34" charset="0"/>
            </a:endParaRPr>
          </a:p>
          <a:p>
            <a:pPr eaLnBrk="1" hangingPunct="1"/>
            <a:r>
              <a:rPr lang="nl-NL" altLang="nl-NL" dirty="0">
                <a:latin typeface="Arial" panose="020B0604020202020204" pitchFamily="34" charset="0"/>
              </a:rPr>
              <a:t>Hot-item in de apotheek. De KNMP (beroepsorganisatie van de apothekers) wil graag dat er al bij het de opleiding AA aandacht wordt geschonken aan laaggeletterdheid en migranten in de apotheek. Als AA heb je belangrijke informatie over te brengen aan de patiënt.</a:t>
            </a:r>
          </a:p>
          <a:p>
            <a:pPr eaLnBrk="1" hangingPunct="1"/>
            <a:r>
              <a:rPr lang="nl-NL" altLang="nl-NL" dirty="0">
                <a:latin typeface="Arial" panose="020B0604020202020204" pitchFamily="34" charset="0"/>
              </a:rPr>
              <a:t>Aan bod zal komen:</a:t>
            </a:r>
            <a:br>
              <a:rPr lang="nl-NL" altLang="nl-NL" dirty="0">
                <a:latin typeface="Arial" panose="020B0604020202020204" pitchFamily="34" charset="0"/>
              </a:rPr>
            </a:br>
            <a:r>
              <a:rPr lang="nl-NL" altLang="nl-NL" dirty="0">
                <a:latin typeface="Arial" panose="020B0604020202020204" pitchFamily="34" charset="0"/>
              </a:rPr>
              <a:t>wat is laaggeletterdheid, het herkennen van </a:t>
            </a:r>
            <a:r>
              <a:rPr lang="nl-NL" altLang="nl-NL" dirty="0" err="1">
                <a:latin typeface="Arial" panose="020B0604020202020204" pitchFamily="34" charset="0"/>
              </a:rPr>
              <a:t>laaggeletterheid</a:t>
            </a:r>
            <a:r>
              <a:rPr lang="nl-NL" altLang="nl-NL" dirty="0">
                <a:latin typeface="Arial" panose="020B0604020202020204" pitchFamily="34" charset="0"/>
              </a:rPr>
              <a:t>, omgaan met </a:t>
            </a:r>
            <a:r>
              <a:rPr lang="nl-NL" altLang="nl-NL" dirty="0" err="1">
                <a:latin typeface="Arial" panose="020B0604020202020204" pitchFamily="34" charset="0"/>
              </a:rPr>
              <a:t>laaggeletterheid</a:t>
            </a:r>
            <a:r>
              <a:rPr lang="nl-NL" altLang="nl-NL" dirty="0">
                <a:latin typeface="Arial" panose="020B0604020202020204" pitchFamily="34" charset="0"/>
              </a:rPr>
              <a:t> en migranten. </a:t>
            </a:r>
          </a:p>
          <a:p>
            <a:pPr eaLnBrk="1" hangingPunct="1"/>
            <a:endParaRPr lang="nl-NL" altLang="nl-NL" dirty="0">
              <a:latin typeface="Arial" panose="020B0604020202020204" pitchFamily="34" charset="0"/>
            </a:endParaRPr>
          </a:p>
          <a:p>
            <a:pPr eaLnBrk="1" hangingPunct="1"/>
            <a:r>
              <a:rPr lang="nl-NL" altLang="nl-NL" dirty="0">
                <a:latin typeface="Arial" panose="020B0604020202020204" pitchFamily="34" charset="0"/>
              </a:rPr>
              <a:t>Om bij de AA-opleidingen dit onderwerp te introduceren is deze </a:t>
            </a:r>
            <a:r>
              <a:rPr lang="nl-NL" altLang="nl-NL" dirty="0" err="1">
                <a:latin typeface="Arial" panose="020B0604020202020204" pitchFamily="34" charset="0"/>
              </a:rPr>
              <a:t>projectdag</a:t>
            </a:r>
            <a:r>
              <a:rPr lang="nl-NL" altLang="nl-NL" dirty="0">
                <a:latin typeface="Arial" panose="020B0604020202020204" pitchFamily="34" charset="0"/>
              </a:rPr>
              <a:t> opgezet door onder andere Nicolette van Horssen en Janneke v/d Velden. Vandaag is het de eerste keer dat deze </a:t>
            </a:r>
            <a:r>
              <a:rPr lang="nl-NL" altLang="nl-NL" dirty="0" err="1">
                <a:latin typeface="Arial" panose="020B0604020202020204" pitchFamily="34" charset="0"/>
              </a:rPr>
              <a:t>projectdag</a:t>
            </a:r>
            <a:r>
              <a:rPr lang="nl-NL" altLang="nl-NL" dirty="0">
                <a:latin typeface="Arial" panose="020B0604020202020204" pitchFamily="34" charset="0"/>
              </a:rPr>
              <a:t> gedraaid wordt, vandaar dat zij vandaag ook aanwezig zijn.</a:t>
            </a:r>
          </a:p>
          <a:p>
            <a:pPr eaLnBrk="1" hangingPunct="1"/>
            <a:endParaRPr lang="nl-NL" altLang="nl-NL" dirty="0">
              <a:latin typeface="Arial" panose="020B0604020202020204" pitchFamily="34" charset="0"/>
            </a:endParaRPr>
          </a:p>
          <a:p>
            <a:pPr eaLnBrk="1" hangingPunct="1"/>
            <a:r>
              <a:rPr lang="nl-NL" altLang="nl-NL" dirty="0">
                <a:latin typeface="Arial" panose="020B0604020202020204" pitchFamily="34" charset="0"/>
              </a:rPr>
              <a:t>We hopen aan het eind van de dag terug te kunnen kijken op een leerzame dag en hopen we dat jullie kennis en vaardigheden mee nemen die je volgende week al kunt toepassen op in je stage.</a:t>
            </a:r>
          </a:p>
        </p:txBody>
      </p:sp>
      <p:sp>
        <p:nvSpPr>
          <p:cNvPr id="49156" name="Tijdelijke aanduiding voor dianummer 3"/>
          <p:cNvSpPr txBox="1">
            <a:spLocks noGrp="1"/>
          </p:cNvSpPr>
          <p:nvPr/>
        </p:nvSpPr>
        <p:spPr bwMode="auto">
          <a:xfrm>
            <a:off x="5540978" y="6955429"/>
            <a:ext cx="4238698" cy="36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2" tIns="46220" rIns="92442" bIns="46220"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pPr>
            <a:fld id="{58ADF77A-41CA-49BA-B528-1F3E6BFE533C}" type="slidenum">
              <a:rPr lang="en-US" altLang="nl-NL" smtClean="0">
                <a:solidFill>
                  <a:srgbClr val="000000"/>
                </a:solidFill>
              </a:rPr>
              <a:pPr algn="r" fontAlgn="base">
                <a:spcBef>
                  <a:spcPct val="0"/>
                </a:spcBef>
                <a:spcAft>
                  <a:spcPct val="0"/>
                </a:spcAft>
              </a:pPr>
              <a:t>1</a:t>
            </a:fld>
            <a:endParaRPr lang="en-US" altLang="nl-NL">
              <a:solidFill>
                <a:srgbClr val="000000"/>
              </a:solidFill>
            </a:endParaRPr>
          </a:p>
        </p:txBody>
      </p:sp>
    </p:spTree>
    <p:extLst>
      <p:ext uri="{BB962C8B-B14F-4D97-AF65-F5344CB8AC3E}">
        <p14:creationId xmlns:p14="http://schemas.microsoft.com/office/powerpoint/2010/main" val="270479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D63C2F4-0F0B-4810-AD59-4DE729A8351F}" type="slidenum">
              <a:rPr lang="nl-NL" smtClean="0"/>
              <a:t>10</a:t>
            </a:fld>
            <a:endParaRPr lang="nl-NL"/>
          </a:p>
        </p:txBody>
      </p:sp>
    </p:spTree>
    <p:extLst>
      <p:ext uri="{BB962C8B-B14F-4D97-AF65-F5344CB8AC3E}">
        <p14:creationId xmlns:p14="http://schemas.microsoft.com/office/powerpoint/2010/main" val="254634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8F68F89-105A-4B83-8816-D9711A496DB5}" type="slidenum">
              <a:rPr lang="en-US" altLang="nl-NL" smtClean="0"/>
              <a:pPr>
                <a:spcBef>
                  <a:spcPct val="0"/>
                </a:spcBef>
              </a:pPr>
              <a:t>11</a:t>
            </a:fld>
            <a:endParaRPr lang="en-US" altLang="nl-NL"/>
          </a:p>
        </p:txBody>
      </p:sp>
    </p:spTree>
    <p:extLst>
      <p:ext uri="{BB962C8B-B14F-4D97-AF65-F5344CB8AC3E}">
        <p14:creationId xmlns:p14="http://schemas.microsoft.com/office/powerpoint/2010/main" val="1325090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nl-NL" dirty="0"/>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8F68F89-105A-4B83-8816-D9711A496DB5}" type="slidenum">
              <a:rPr lang="en-US" altLang="nl-NL" smtClean="0"/>
              <a:pPr>
                <a:spcBef>
                  <a:spcPct val="0"/>
                </a:spcBef>
              </a:pPr>
              <a:t>12</a:t>
            </a:fld>
            <a:endParaRPr lang="en-US" altLang="nl-NL"/>
          </a:p>
        </p:txBody>
      </p:sp>
    </p:spTree>
    <p:extLst>
      <p:ext uri="{BB962C8B-B14F-4D97-AF65-F5344CB8AC3E}">
        <p14:creationId xmlns:p14="http://schemas.microsoft.com/office/powerpoint/2010/main" val="3449336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D63C2F4-0F0B-4810-AD59-4DE729A8351F}" type="slidenum">
              <a:rPr lang="nl-NL" smtClean="0"/>
              <a:t>13</a:t>
            </a:fld>
            <a:endParaRPr lang="nl-NL"/>
          </a:p>
        </p:txBody>
      </p:sp>
    </p:spTree>
    <p:extLst>
      <p:ext uri="{BB962C8B-B14F-4D97-AF65-F5344CB8AC3E}">
        <p14:creationId xmlns:p14="http://schemas.microsoft.com/office/powerpoint/2010/main" val="69998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8F68F89-105A-4B83-8816-D9711A496DB5}" type="slidenum">
              <a:rPr lang="en-US" altLang="nl-NL" smtClean="0"/>
              <a:pPr>
                <a:spcBef>
                  <a:spcPct val="0"/>
                </a:spcBef>
              </a:pPr>
              <a:t>14</a:t>
            </a:fld>
            <a:endParaRPr lang="en-US" altLang="nl-NL"/>
          </a:p>
        </p:txBody>
      </p:sp>
    </p:spTree>
    <p:extLst>
      <p:ext uri="{BB962C8B-B14F-4D97-AF65-F5344CB8AC3E}">
        <p14:creationId xmlns:p14="http://schemas.microsoft.com/office/powerpoint/2010/main" val="1547456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8F68F89-105A-4B83-8816-D9711A496DB5}" type="slidenum">
              <a:rPr lang="en-US" altLang="nl-NL" smtClean="0"/>
              <a:pPr>
                <a:spcBef>
                  <a:spcPct val="0"/>
                </a:spcBef>
              </a:pPr>
              <a:t>15</a:t>
            </a:fld>
            <a:endParaRPr lang="en-US" altLang="nl-NL"/>
          </a:p>
        </p:txBody>
      </p:sp>
    </p:spTree>
    <p:extLst>
      <p:ext uri="{BB962C8B-B14F-4D97-AF65-F5344CB8AC3E}">
        <p14:creationId xmlns:p14="http://schemas.microsoft.com/office/powerpoint/2010/main" val="159195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Arial" panose="020B0604020202020204" pitchFamily="34" charset="0"/>
              </a:rPr>
              <a:t>Om vermoedens te bevestigen:</a:t>
            </a:r>
          </a:p>
          <a:p>
            <a:pPr marL="173353" indent="-173353">
              <a:buFontTx/>
              <a:buChar char="-"/>
            </a:pPr>
            <a:r>
              <a:rPr lang="nl-NL" dirty="0">
                <a:effectLst/>
              </a:rPr>
              <a:t>Vraag het op respectvolle manier. Dit is maatwerk: de ene laaggeletterde patiënt wil hier niet rechtstreeks (“Heeft u moeite</a:t>
            </a:r>
            <a:r>
              <a:rPr lang="nl-NL" baseline="0" dirty="0">
                <a:effectLst/>
              </a:rPr>
              <a:t> met lezen en schrijven?”)</a:t>
            </a:r>
            <a:r>
              <a:rPr lang="nl-NL" dirty="0">
                <a:effectLst/>
              </a:rPr>
              <a:t> naar gevraagd worden,</a:t>
            </a:r>
            <a:r>
              <a:rPr lang="nl-NL" baseline="0" dirty="0">
                <a:effectLst/>
              </a:rPr>
              <a:t> de andere wel.</a:t>
            </a:r>
            <a:br>
              <a:rPr lang="nl-NL" baseline="0" dirty="0">
                <a:effectLst/>
              </a:rPr>
            </a:br>
            <a:r>
              <a:rPr lang="nl-NL" baseline="0" dirty="0">
                <a:effectLst/>
              </a:rPr>
              <a:t>Mogelijke formuleringen: </a:t>
            </a:r>
            <a:r>
              <a:rPr lang="nl-NL" dirty="0">
                <a:effectLst/>
              </a:rPr>
              <a:t/>
            </a:r>
            <a:br>
              <a:rPr lang="nl-NL" dirty="0">
                <a:effectLst/>
              </a:rPr>
            </a:br>
            <a:r>
              <a:rPr lang="nl-NL" dirty="0">
                <a:effectLst/>
              </a:rPr>
              <a:t>	Ik weet dat veel mensen moeite hebben met het lezen van bijsluiters en folders, hoe is dat voor u?</a:t>
            </a:r>
          </a:p>
          <a:p>
            <a:r>
              <a:rPr lang="nl-NL" dirty="0">
                <a:effectLst/>
              </a:rPr>
              <a:t> 	Hoe zelfverzekerd bent u om de medische formulieren zelf in te vullen?</a:t>
            </a:r>
          </a:p>
          <a:p>
            <a:r>
              <a:rPr lang="nl-NL" dirty="0">
                <a:effectLst/>
              </a:rPr>
              <a:t>	Vindt u het moeilijk om te begrijpen hoe uw medische situatie is?</a:t>
            </a:r>
          </a:p>
          <a:p>
            <a:r>
              <a:rPr lang="nl-NL" dirty="0">
                <a:effectLst/>
              </a:rPr>
              <a:t>- U kunt een folder of een formulier ondersteboven aangeven (het</a:t>
            </a:r>
            <a:r>
              <a:rPr lang="nl-NL" baseline="0" dirty="0">
                <a:effectLst/>
              </a:rPr>
              <a:t> al dan niet omdraaien kan een aanwijzing zijn)</a:t>
            </a:r>
            <a:r>
              <a:rPr lang="nl-NL" dirty="0">
                <a:effectLst/>
              </a:rPr>
              <a:t>.</a:t>
            </a:r>
          </a:p>
          <a:p>
            <a:r>
              <a:rPr lang="nl-NL" dirty="0">
                <a:effectLst/>
              </a:rPr>
              <a:t>- Vraag naam en adres op te schrijven.</a:t>
            </a:r>
          </a:p>
          <a:p>
            <a:r>
              <a:rPr lang="nl-NL" dirty="0">
                <a:effectLst/>
              </a:rPr>
              <a:t>- Vraag naar aantal jaren school dat iemand heeft gevolgd: minder dan 5 jaar is laaggeletterd.</a:t>
            </a:r>
          </a:p>
          <a:p>
            <a:endParaRPr lang="nl-NL" altLang="nl-NL" dirty="0">
              <a:latin typeface="Arial" panose="020B0604020202020204" pitchFamily="34" charset="0"/>
            </a:endParaRP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8F68F89-105A-4B83-8816-D9711A496DB5}" type="slidenum">
              <a:rPr lang="en-US" altLang="nl-NL" smtClean="0"/>
              <a:pPr>
                <a:spcBef>
                  <a:spcPct val="0"/>
                </a:spcBef>
              </a:pPr>
              <a:t>16</a:t>
            </a:fld>
            <a:endParaRPr lang="en-US" altLang="nl-NL"/>
          </a:p>
        </p:txBody>
      </p:sp>
    </p:spTree>
    <p:extLst>
      <p:ext uri="{BB962C8B-B14F-4D97-AF65-F5344CB8AC3E}">
        <p14:creationId xmlns:p14="http://schemas.microsoft.com/office/powerpoint/2010/main" val="1137866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8F68F89-105A-4B83-8816-D9711A496DB5}" type="slidenum">
              <a:rPr lang="en-US" altLang="nl-NL" smtClean="0"/>
              <a:pPr>
                <a:spcBef>
                  <a:spcPct val="0"/>
                </a:spcBef>
              </a:pPr>
              <a:t>17</a:t>
            </a:fld>
            <a:endParaRPr lang="en-US" altLang="nl-NL"/>
          </a:p>
        </p:txBody>
      </p:sp>
    </p:spTree>
    <p:extLst>
      <p:ext uri="{BB962C8B-B14F-4D97-AF65-F5344CB8AC3E}">
        <p14:creationId xmlns:p14="http://schemas.microsoft.com/office/powerpoint/2010/main" val="134750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8F68F89-105A-4B83-8816-D9711A496DB5}" type="slidenum">
              <a:rPr lang="en-US" altLang="nl-NL" smtClean="0"/>
              <a:pPr>
                <a:spcBef>
                  <a:spcPct val="0"/>
                </a:spcBef>
              </a:pPr>
              <a:t>18</a:t>
            </a:fld>
            <a:endParaRPr lang="en-US" altLang="nl-NL"/>
          </a:p>
        </p:txBody>
      </p:sp>
    </p:spTree>
    <p:extLst>
      <p:ext uri="{BB962C8B-B14F-4D97-AF65-F5344CB8AC3E}">
        <p14:creationId xmlns:p14="http://schemas.microsoft.com/office/powerpoint/2010/main" val="1816047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8F68F89-105A-4B83-8816-D9711A496DB5}" type="slidenum">
              <a:rPr lang="en-US" altLang="nl-NL" smtClean="0"/>
              <a:pPr>
                <a:spcBef>
                  <a:spcPct val="0"/>
                </a:spcBef>
              </a:pPr>
              <a:t>19</a:t>
            </a:fld>
            <a:endParaRPr lang="en-US" altLang="nl-NL"/>
          </a:p>
        </p:txBody>
      </p:sp>
    </p:spTree>
    <p:extLst>
      <p:ext uri="{BB962C8B-B14F-4D97-AF65-F5344CB8AC3E}">
        <p14:creationId xmlns:p14="http://schemas.microsoft.com/office/powerpoint/2010/main" val="151317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D63C2F4-0F0B-4810-AD59-4DE729A8351F}" type="slidenum">
              <a:rPr lang="nl-NL" smtClean="0"/>
              <a:t>2</a:t>
            </a:fld>
            <a:endParaRPr lang="nl-NL"/>
          </a:p>
        </p:txBody>
      </p:sp>
    </p:spTree>
    <p:extLst>
      <p:ext uri="{BB962C8B-B14F-4D97-AF65-F5344CB8AC3E}">
        <p14:creationId xmlns:p14="http://schemas.microsoft.com/office/powerpoint/2010/main" val="2102199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D63C2F4-0F0B-4810-AD59-4DE729A8351F}" type="slidenum">
              <a:rPr lang="nl-NL" smtClean="0"/>
              <a:t>20</a:t>
            </a:fld>
            <a:endParaRPr lang="nl-NL"/>
          </a:p>
        </p:txBody>
      </p:sp>
    </p:spTree>
    <p:extLst>
      <p:ext uri="{BB962C8B-B14F-4D97-AF65-F5344CB8AC3E}">
        <p14:creationId xmlns:p14="http://schemas.microsoft.com/office/powerpoint/2010/main" val="20283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8F68F89-105A-4B83-8816-D9711A496DB5}" type="slidenum">
              <a:rPr lang="en-US" altLang="nl-NL" smtClean="0"/>
              <a:pPr>
                <a:spcBef>
                  <a:spcPct val="0"/>
                </a:spcBef>
              </a:pPr>
              <a:t>21</a:t>
            </a:fld>
            <a:endParaRPr lang="en-US" altLang="nl-NL"/>
          </a:p>
        </p:txBody>
      </p:sp>
    </p:spTree>
    <p:extLst>
      <p:ext uri="{BB962C8B-B14F-4D97-AF65-F5344CB8AC3E}">
        <p14:creationId xmlns:p14="http://schemas.microsoft.com/office/powerpoint/2010/main" val="41337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D63C2F4-0F0B-4810-AD59-4DE729A8351F}" type="slidenum">
              <a:rPr lang="nl-NL" smtClean="0"/>
              <a:t>22</a:t>
            </a:fld>
            <a:endParaRPr lang="nl-NL"/>
          </a:p>
        </p:txBody>
      </p:sp>
    </p:spTree>
    <p:extLst>
      <p:ext uri="{BB962C8B-B14F-4D97-AF65-F5344CB8AC3E}">
        <p14:creationId xmlns:p14="http://schemas.microsoft.com/office/powerpoint/2010/main" val="290336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D63C2F4-0F0B-4810-AD59-4DE729A8351F}" type="slidenum">
              <a:rPr lang="nl-NL" smtClean="0"/>
              <a:t>3</a:t>
            </a:fld>
            <a:endParaRPr lang="nl-NL"/>
          </a:p>
        </p:txBody>
      </p:sp>
    </p:spTree>
    <p:extLst>
      <p:ext uri="{BB962C8B-B14F-4D97-AF65-F5344CB8AC3E}">
        <p14:creationId xmlns:p14="http://schemas.microsoft.com/office/powerpoint/2010/main" val="417713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D63C2F4-0F0B-4810-AD59-4DE729A8351F}" type="slidenum">
              <a:rPr lang="nl-NL" smtClean="0"/>
              <a:t>4</a:t>
            </a:fld>
            <a:endParaRPr lang="nl-NL"/>
          </a:p>
        </p:txBody>
      </p:sp>
    </p:spTree>
    <p:extLst>
      <p:ext uri="{BB962C8B-B14F-4D97-AF65-F5344CB8AC3E}">
        <p14:creationId xmlns:p14="http://schemas.microsoft.com/office/powerpoint/2010/main" val="411902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a:ln/>
        </p:spPr>
      </p:sp>
      <p:sp>
        <p:nvSpPr>
          <p:cNvPr id="5120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5120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F650228-99EF-4739-8559-AE84773CB37B}" type="slidenum">
              <a:rPr lang="en-US" altLang="nl-NL" smtClean="0">
                <a:solidFill>
                  <a:srgbClr val="000000"/>
                </a:solidFill>
              </a:rPr>
              <a:pPr>
                <a:spcBef>
                  <a:spcPct val="0"/>
                </a:spcBef>
              </a:pPr>
              <a:t>5</a:t>
            </a:fld>
            <a:endParaRPr lang="en-US" altLang="nl-NL">
              <a:solidFill>
                <a:srgbClr val="000000"/>
              </a:solidFill>
            </a:endParaRPr>
          </a:p>
        </p:txBody>
      </p:sp>
    </p:spTree>
    <p:extLst>
      <p:ext uri="{BB962C8B-B14F-4D97-AF65-F5344CB8AC3E}">
        <p14:creationId xmlns:p14="http://schemas.microsoft.com/office/powerpoint/2010/main" val="366371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sz="2400" b="1" dirty="0">
                <a:latin typeface="Arial" panose="020B0604020202020204" pitchFamily="34" charset="0"/>
                <a:cs typeface="Arial" panose="020B0604020202020204" pitchFamily="34" charset="0"/>
              </a:rPr>
              <a:t>Laaggeletterden hebben bijv. moeite met:</a:t>
            </a:r>
          </a:p>
          <a:p>
            <a:pPr marL="288922" indent="-288922">
              <a:buFontTx/>
              <a:buChar char="-"/>
            </a:pPr>
            <a:r>
              <a:rPr lang="nl-NL" sz="2400" b="1" dirty="0">
                <a:latin typeface="Arial" panose="020B0604020202020204" pitchFamily="34" charset="0"/>
                <a:cs typeface="Arial" panose="020B0604020202020204" pitchFamily="34" charset="0"/>
              </a:rPr>
              <a:t>Het begrijpen van folders en websites</a:t>
            </a:r>
          </a:p>
          <a:p>
            <a:pPr marL="288922" indent="-288922">
              <a:buFontTx/>
              <a:buChar char="-"/>
            </a:pPr>
            <a:r>
              <a:rPr lang="nl-NL" sz="2400" b="1" dirty="0">
                <a:latin typeface="Arial" panose="020B0604020202020204" pitchFamily="34" charset="0"/>
                <a:cs typeface="Arial" panose="020B0604020202020204" pitchFamily="34" charset="0"/>
              </a:rPr>
              <a:t>Het lezen van bijsluiters en etiketten van medicijnen </a:t>
            </a:r>
          </a:p>
          <a:p>
            <a:pPr marL="288922" indent="-288922">
              <a:buFontTx/>
              <a:buChar char="-"/>
            </a:pPr>
            <a:r>
              <a:rPr lang="nl-NL" sz="2400" b="1" dirty="0">
                <a:latin typeface="Arial" panose="020B0604020202020204" pitchFamily="34" charset="0"/>
                <a:cs typeface="Arial" panose="020B0604020202020204" pitchFamily="34" charset="0"/>
              </a:rPr>
              <a:t>Het invullen van formulieren</a:t>
            </a:r>
          </a:p>
          <a:p>
            <a:pPr marL="288922" indent="-288922">
              <a:buFontTx/>
              <a:buChar char="-"/>
            </a:pPr>
            <a:r>
              <a:rPr lang="nl-NL" sz="2400" b="1" dirty="0">
                <a:latin typeface="Arial" panose="020B0604020202020204" pitchFamily="34" charset="0"/>
                <a:cs typeface="Arial" panose="020B0604020202020204" pitchFamily="34" charset="0"/>
              </a:rPr>
              <a:t>Instructie van de thuiszorg</a:t>
            </a:r>
          </a:p>
          <a:p>
            <a:pPr marL="288922" indent="-288922">
              <a:buFontTx/>
              <a:buChar char="-"/>
            </a:pPr>
            <a:r>
              <a:rPr lang="nl-NL" sz="2400" b="1" dirty="0">
                <a:latin typeface="Arial" panose="020B0604020202020204" pitchFamily="34" charset="0"/>
                <a:cs typeface="Arial" panose="020B0604020202020204" pitchFamily="34" charset="0"/>
              </a:rPr>
              <a:t>Het nummerapparaat in de apotheek</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1D63C2F4-0F0B-4810-AD59-4DE729A8351F}" type="slidenum">
              <a:rPr lang="nl-NL" smtClean="0"/>
              <a:t>6</a:t>
            </a:fld>
            <a:endParaRPr lang="nl-NL"/>
          </a:p>
        </p:txBody>
      </p:sp>
    </p:spTree>
    <p:extLst>
      <p:ext uri="{BB962C8B-B14F-4D97-AF65-F5344CB8AC3E}">
        <p14:creationId xmlns:p14="http://schemas.microsoft.com/office/powerpoint/2010/main" val="112936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8F68F89-105A-4B83-8816-D9711A496DB5}" type="slidenum">
              <a:rPr lang="en-US" altLang="nl-NL" smtClean="0"/>
              <a:pPr>
                <a:spcBef>
                  <a:spcPct val="0"/>
                </a:spcBef>
              </a:pPr>
              <a:t>7</a:t>
            </a:fld>
            <a:endParaRPr lang="en-US" altLang="nl-NL"/>
          </a:p>
        </p:txBody>
      </p:sp>
    </p:spTree>
    <p:extLst>
      <p:ext uri="{BB962C8B-B14F-4D97-AF65-F5344CB8AC3E}">
        <p14:creationId xmlns:p14="http://schemas.microsoft.com/office/powerpoint/2010/main" val="19694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D63C2F4-0F0B-4810-AD59-4DE729A8351F}" type="slidenum">
              <a:rPr lang="nl-NL" smtClean="0"/>
              <a:t>8</a:t>
            </a:fld>
            <a:endParaRPr lang="nl-NL"/>
          </a:p>
        </p:txBody>
      </p:sp>
    </p:spTree>
    <p:extLst>
      <p:ext uri="{BB962C8B-B14F-4D97-AF65-F5344CB8AC3E}">
        <p14:creationId xmlns:p14="http://schemas.microsoft.com/office/powerpoint/2010/main" val="304876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1197" indent="-288922">
              <a:spcBef>
                <a:spcPct val="30000"/>
              </a:spcBef>
              <a:defRPr sz="1200">
                <a:solidFill>
                  <a:schemeClr val="tx1"/>
                </a:solidFill>
                <a:latin typeface="Arial" panose="020B0604020202020204" pitchFamily="34" charset="0"/>
                <a:ea typeface="MS PGothic" panose="020B0600070205080204" pitchFamily="34" charset="-128"/>
              </a:defRPr>
            </a:lvl2pPr>
            <a:lvl3pPr marL="1155687" indent="-231137">
              <a:spcBef>
                <a:spcPct val="30000"/>
              </a:spcBef>
              <a:defRPr sz="1200">
                <a:solidFill>
                  <a:schemeClr val="tx1"/>
                </a:solidFill>
                <a:latin typeface="Arial" panose="020B0604020202020204" pitchFamily="34" charset="0"/>
                <a:ea typeface="MS PGothic" panose="020B0600070205080204" pitchFamily="34" charset="-128"/>
              </a:defRPr>
            </a:lvl3pPr>
            <a:lvl4pPr marL="1617962" indent="-231137">
              <a:spcBef>
                <a:spcPct val="30000"/>
              </a:spcBef>
              <a:defRPr sz="1200">
                <a:solidFill>
                  <a:schemeClr val="tx1"/>
                </a:solidFill>
                <a:latin typeface="Arial" panose="020B0604020202020204" pitchFamily="34" charset="0"/>
                <a:ea typeface="MS PGothic" panose="020B0600070205080204" pitchFamily="34" charset="-128"/>
              </a:defRPr>
            </a:lvl4pPr>
            <a:lvl5pPr marL="2080237" indent="-231137">
              <a:spcBef>
                <a:spcPct val="30000"/>
              </a:spcBef>
              <a:defRPr sz="1200">
                <a:solidFill>
                  <a:schemeClr val="tx1"/>
                </a:solidFill>
                <a:latin typeface="Arial" panose="020B0604020202020204" pitchFamily="34" charset="0"/>
                <a:ea typeface="MS PGothic" panose="020B0600070205080204" pitchFamily="34" charset="-128"/>
              </a:defRPr>
            </a:lvl5pPr>
            <a:lvl6pPr marL="254251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478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062"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9337" indent="-23113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8F68F89-105A-4B83-8816-D9711A496DB5}" type="slidenum">
              <a:rPr lang="en-US" altLang="nl-NL" smtClean="0"/>
              <a:pPr>
                <a:spcBef>
                  <a:spcPct val="0"/>
                </a:spcBef>
              </a:pPr>
              <a:t>9</a:t>
            </a:fld>
            <a:endParaRPr lang="en-US" altLang="nl-NL"/>
          </a:p>
        </p:txBody>
      </p:sp>
    </p:spTree>
    <p:extLst>
      <p:ext uri="{BB962C8B-B14F-4D97-AF65-F5344CB8AC3E}">
        <p14:creationId xmlns:p14="http://schemas.microsoft.com/office/powerpoint/2010/main" val="232875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solidFill>
                  <a:srgbClr val="00AEE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6" name="Tijdelijke aanduiding voor dianummer 5"/>
          <p:cNvSpPr>
            <a:spLocks noGrp="1"/>
          </p:cNvSpPr>
          <p:nvPr>
            <p:ph type="sldNum" sz="quarter" idx="12"/>
          </p:nvPr>
        </p:nvSpPr>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177538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234069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2800184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4" name="Picture 95" descr="KNMP POWERPOINT blauw ribbon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094413"/>
            <a:ext cx="91408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5" name="Rectangle 6"/>
          <p:cNvSpPr>
            <a:spLocks noGrp="1" noChangeArrowheads="1"/>
          </p:cNvSpPr>
          <p:nvPr>
            <p:ph type="dt" sz="half" idx="10"/>
          </p:nvPr>
        </p:nvSpPr>
        <p:spPr/>
        <p:txBody>
          <a:bodyPr/>
          <a:lstStyle>
            <a:lvl1pPr>
              <a:lnSpc>
                <a:spcPct val="70000"/>
              </a:lnSpc>
              <a:spcAft>
                <a:spcPct val="30000"/>
              </a:spcAft>
              <a:defRPr/>
            </a:lvl1pPr>
          </a:lstStyle>
          <a:p>
            <a:pPr>
              <a:defRPr/>
            </a:pPr>
            <a:r>
              <a:rPr lang="nl-NL"/>
              <a:t>dag maand jaar</a:t>
            </a:r>
            <a:endParaRPr lang="en-US"/>
          </a:p>
        </p:txBody>
      </p:sp>
      <p:sp>
        <p:nvSpPr>
          <p:cNvPr id="6" name="Rectangle 8"/>
          <p:cNvSpPr>
            <a:spLocks noGrp="1" noChangeArrowheads="1"/>
          </p:cNvSpPr>
          <p:nvPr>
            <p:ph type="sldNum" sz="quarter" idx="11"/>
          </p:nvPr>
        </p:nvSpPr>
        <p:spPr/>
        <p:txBody>
          <a:bodyPr/>
          <a:lstStyle>
            <a:lvl1pPr>
              <a:defRPr/>
            </a:lvl1pPr>
          </a:lstStyle>
          <a:p>
            <a:pPr>
              <a:defRPr/>
            </a:pPr>
            <a:fld id="{28F7A65B-4A98-4EAE-B85C-CD6D2E743BE9}" type="slidenum">
              <a:rPr lang="en-US" altLang="nl-NL"/>
              <a:pPr>
                <a:defRPr/>
              </a:pPr>
              <a:t>‹nr.›</a:t>
            </a:fld>
            <a:endParaRPr lang="en-US" altLang="nl-NL" dirty="0"/>
          </a:p>
        </p:txBody>
      </p:sp>
      <p:sp>
        <p:nvSpPr>
          <p:cNvPr id="7" name="Rectangle 7"/>
          <p:cNvSpPr>
            <a:spLocks noGrp="1" noChangeArrowheads="1"/>
          </p:cNvSpPr>
          <p:nvPr>
            <p:ph type="ftr" sz="quarter" idx="12"/>
          </p:nvPr>
        </p:nvSpPr>
        <p:spPr/>
        <p:txBody>
          <a:bodyPr/>
          <a:lstStyle>
            <a:lvl1pPr>
              <a:defRPr/>
            </a:lvl1pPr>
          </a:lstStyle>
          <a:p>
            <a:pPr>
              <a:defRPr/>
            </a:pPr>
            <a:r>
              <a:rPr lang="en-US"/>
              <a:t>Programma en organisatie</a:t>
            </a:r>
          </a:p>
        </p:txBody>
      </p:sp>
    </p:spTree>
    <p:extLst>
      <p:ext uri="{BB962C8B-B14F-4D97-AF65-F5344CB8AC3E}">
        <p14:creationId xmlns:p14="http://schemas.microsoft.com/office/powerpoint/2010/main" val="213164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5" name="Picture 95" descr="KNMP POWERPOINT blauw ribbon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094413"/>
            <a:ext cx="91408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Rectangle 6"/>
          <p:cNvSpPr>
            <a:spLocks noGrp="1" noChangeArrowheads="1"/>
          </p:cNvSpPr>
          <p:nvPr>
            <p:ph type="dt" sz="half" idx="10"/>
          </p:nvPr>
        </p:nvSpPr>
        <p:spPr/>
        <p:txBody>
          <a:bodyPr/>
          <a:lstStyle>
            <a:lvl1pPr>
              <a:lnSpc>
                <a:spcPct val="70000"/>
              </a:lnSpc>
              <a:spcAft>
                <a:spcPct val="30000"/>
              </a:spcAft>
              <a:defRPr/>
            </a:lvl1pPr>
          </a:lstStyle>
          <a:p>
            <a:pPr>
              <a:defRPr/>
            </a:pPr>
            <a:r>
              <a:rPr lang="nl-NL"/>
              <a:t>dag maand jaar</a:t>
            </a:r>
            <a:endParaRPr lang="en-US"/>
          </a:p>
        </p:txBody>
      </p:sp>
      <p:sp>
        <p:nvSpPr>
          <p:cNvPr id="7" name="Rectangle 8"/>
          <p:cNvSpPr>
            <a:spLocks noGrp="1" noChangeArrowheads="1"/>
          </p:cNvSpPr>
          <p:nvPr>
            <p:ph type="sldNum" sz="quarter" idx="11"/>
          </p:nvPr>
        </p:nvSpPr>
        <p:spPr/>
        <p:txBody>
          <a:bodyPr/>
          <a:lstStyle>
            <a:lvl1pPr>
              <a:defRPr/>
            </a:lvl1pPr>
          </a:lstStyle>
          <a:p>
            <a:pPr>
              <a:defRPr/>
            </a:pPr>
            <a:fld id="{1084EDE3-60C4-4F31-B9B1-8377928ACF6C}" type="slidenum">
              <a:rPr lang="en-US" altLang="nl-NL"/>
              <a:pPr>
                <a:defRPr/>
              </a:pPr>
              <a:t>‹nr.›</a:t>
            </a:fld>
            <a:endParaRPr lang="en-US" altLang="nl-NL" dirty="0"/>
          </a:p>
        </p:txBody>
      </p:sp>
      <p:sp>
        <p:nvSpPr>
          <p:cNvPr id="8" name="Rectangle 7"/>
          <p:cNvSpPr>
            <a:spLocks noGrp="1" noChangeArrowheads="1"/>
          </p:cNvSpPr>
          <p:nvPr>
            <p:ph type="ftr" sz="quarter" idx="12"/>
          </p:nvPr>
        </p:nvSpPr>
        <p:spPr/>
        <p:txBody>
          <a:bodyPr/>
          <a:lstStyle>
            <a:lvl1pPr>
              <a:defRPr/>
            </a:lvl1pPr>
          </a:lstStyle>
          <a:p>
            <a:pPr>
              <a:defRPr/>
            </a:pPr>
            <a:r>
              <a:rPr lang="en-US"/>
              <a:t>Programma en organisatie</a:t>
            </a:r>
          </a:p>
        </p:txBody>
      </p:sp>
    </p:spTree>
    <p:extLst>
      <p:ext uri="{BB962C8B-B14F-4D97-AF65-F5344CB8AC3E}">
        <p14:creationId xmlns:p14="http://schemas.microsoft.com/office/powerpoint/2010/main" val="1839646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4" name="Picture 95" descr="KNMP POWERPOINT blauw ribbon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094413"/>
            <a:ext cx="91408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p:cNvSpPr>
            <a:spLocks noGrp="1" noChangeArrowheads="1"/>
          </p:cNvSpPr>
          <p:nvPr>
            <p:ph type="dt" sz="half" idx="10"/>
          </p:nvPr>
        </p:nvSpPr>
        <p:spPr/>
        <p:txBody>
          <a:bodyPr/>
          <a:lstStyle>
            <a:lvl1pPr>
              <a:lnSpc>
                <a:spcPct val="70000"/>
              </a:lnSpc>
              <a:spcAft>
                <a:spcPct val="30000"/>
              </a:spcAft>
              <a:defRPr/>
            </a:lvl1pPr>
          </a:lstStyle>
          <a:p>
            <a:pPr>
              <a:defRPr/>
            </a:pPr>
            <a:r>
              <a:rPr lang="nl-NL"/>
              <a:t>dag maand jaar</a:t>
            </a:r>
            <a:endParaRPr lang="en-US"/>
          </a:p>
        </p:txBody>
      </p:sp>
      <p:sp>
        <p:nvSpPr>
          <p:cNvPr id="6" name="Rectangle 8"/>
          <p:cNvSpPr>
            <a:spLocks noGrp="1" noChangeArrowheads="1"/>
          </p:cNvSpPr>
          <p:nvPr>
            <p:ph type="sldNum" sz="quarter" idx="11"/>
          </p:nvPr>
        </p:nvSpPr>
        <p:spPr/>
        <p:txBody>
          <a:bodyPr/>
          <a:lstStyle>
            <a:lvl1pPr>
              <a:defRPr/>
            </a:lvl1pPr>
          </a:lstStyle>
          <a:p>
            <a:pPr>
              <a:defRPr/>
            </a:pPr>
            <a:fld id="{7EB48A6B-6BF9-4975-9EA1-93A860E747A2}" type="slidenum">
              <a:rPr lang="en-US" altLang="nl-NL"/>
              <a:pPr>
                <a:defRPr/>
              </a:pPr>
              <a:t>‹nr.›</a:t>
            </a:fld>
            <a:endParaRPr lang="en-US" altLang="nl-NL"/>
          </a:p>
        </p:txBody>
      </p:sp>
      <p:sp>
        <p:nvSpPr>
          <p:cNvPr id="7" name="Rectangle 7"/>
          <p:cNvSpPr>
            <a:spLocks noGrp="1" noChangeArrowheads="1"/>
          </p:cNvSpPr>
          <p:nvPr>
            <p:ph type="ftr" sz="quarter" idx="12"/>
          </p:nvPr>
        </p:nvSpPr>
        <p:spPr/>
        <p:txBody>
          <a:bodyPr/>
          <a:lstStyle>
            <a:lvl1pPr>
              <a:defRPr/>
            </a:lvl1pPr>
          </a:lstStyle>
          <a:p>
            <a:pPr>
              <a:defRPr/>
            </a:pPr>
            <a:r>
              <a:rPr lang="en-US"/>
              <a:t>Programma en organisatie</a:t>
            </a:r>
          </a:p>
        </p:txBody>
      </p:sp>
    </p:spTree>
    <p:extLst>
      <p:ext uri="{BB962C8B-B14F-4D97-AF65-F5344CB8AC3E}">
        <p14:creationId xmlns:p14="http://schemas.microsoft.com/office/powerpoint/2010/main" val="209484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4" name="Picture 95" descr="KNMP POWERPOINT blauw ribbon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094413"/>
            <a:ext cx="91408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e titel 1"/>
          <p:cNvSpPr>
            <a:spLocks noGrp="1"/>
          </p:cNvSpPr>
          <p:nvPr>
            <p:ph type="title" orient="vert"/>
          </p:nvPr>
        </p:nvSpPr>
        <p:spPr>
          <a:xfrm>
            <a:off x="6429375" y="192088"/>
            <a:ext cx="1857375" cy="57118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57250" y="192088"/>
            <a:ext cx="5419725" cy="57118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p:cNvSpPr>
            <a:spLocks noGrp="1" noChangeArrowheads="1"/>
          </p:cNvSpPr>
          <p:nvPr>
            <p:ph type="dt" sz="half" idx="10"/>
          </p:nvPr>
        </p:nvSpPr>
        <p:spPr/>
        <p:txBody>
          <a:bodyPr/>
          <a:lstStyle>
            <a:lvl1pPr>
              <a:lnSpc>
                <a:spcPct val="70000"/>
              </a:lnSpc>
              <a:spcAft>
                <a:spcPct val="30000"/>
              </a:spcAft>
              <a:defRPr/>
            </a:lvl1pPr>
          </a:lstStyle>
          <a:p>
            <a:pPr>
              <a:defRPr/>
            </a:pPr>
            <a:r>
              <a:rPr lang="nl-NL"/>
              <a:t>dag maand jaar</a:t>
            </a:r>
            <a:endParaRPr lang="en-US"/>
          </a:p>
        </p:txBody>
      </p:sp>
      <p:sp>
        <p:nvSpPr>
          <p:cNvPr id="6" name="Rectangle 8"/>
          <p:cNvSpPr>
            <a:spLocks noGrp="1" noChangeArrowheads="1"/>
          </p:cNvSpPr>
          <p:nvPr>
            <p:ph type="sldNum" sz="quarter" idx="11"/>
          </p:nvPr>
        </p:nvSpPr>
        <p:spPr/>
        <p:txBody>
          <a:bodyPr/>
          <a:lstStyle>
            <a:lvl1pPr>
              <a:defRPr/>
            </a:lvl1pPr>
          </a:lstStyle>
          <a:p>
            <a:pPr>
              <a:defRPr/>
            </a:pPr>
            <a:fld id="{433FFFA7-1E86-4182-BB87-E4F408866E8E}" type="slidenum">
              <a:rPr lang="en-US" altLang="nl-NL"/>
              <a:pPr>
                <a:defRPr/>
              </a:pPr>
              <a:t>‹nr.›</a:t>
            </a:fld>
            <a:endParaRPr lang="en-US" altLang="nl-NL"/>
          </a:p>
        </p:txBody>
      </p:sp>
      <p:sp>
        <p:nvSpPr>
          <p:cNvPr id="7" name="Rectangle 7"/>
          <p:cNvSpPr>
            <a:spLocks noGrp="1" noChangeArrowheads="1"/>
          </p:cNvSpPr>
          <p:nvPr>
            <p:ph type="ftr" sz="quarter" idx="12"/>
          </p:nvPr>
        </p:nvSpPr>
        <p:spPr/>
        <p:txBody>
          <a:bodyPr/>
          <a:lstStyle>
            <a:lvl1pPr>
              <a:defRPr/>
            </a:lvl1pPr>
          </a:lstStyle>
          <a:p>
            <a:pPr>
              <a:defRPr/>
            </a:pPr>
            <a:r>
              <a:rPr lang="en-US"/>
              <a:t>Programma en organisatie</a:t>
            </a:r>
          </a:p>
        </p:txBody>
      </p:sp>
    </p:spTree>
    <p:extLst>
      <p:ext uri="{BB962C8B-B14F-4D97-AF65-F5344CB8AC3E}">
        <p14:creationId xmlns:p14="http://schemas.microsoft.com/office/powerpoint/2010/main" val="849109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pic>
        <p:nvPicPr>
          <p:cNvPr id="4" name="Picture 95" descr="KNMP POWERPOINT blauw ribbon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094413"/>
            <a:ext cx="91408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5" name="Rectangle 6"/>
          <p:cNvSpPr>
            <a:spLocks noGrp="1" noChangeArrowheads="1"/>
          </p:cNvSpPr>
          <p:nvPr>
            <p:ph type="dt" sz="half" idx="10"/>
          </p:nvPr>
        </p:nvSpPr>
        <p:spPr/>
        <p:txBody>
          <a:bodyPr/>
          <a:lstStyle>
            <a:lvl1pPr>
              <a:lnSpc>
                <a:spcPct val="70000"/>
              </a:lnSpc>
              <a:spcAft>
                <a:spcPct val="30000"/>
              </a:spcAft>
              <a:defRPr/>
            </a:lvl1pPr>
          </a:lstStyle>
          <a:p>
            <a:pPr>
              <a:defRPr/>
            </a:pPr>
            <a:r>
              <a:rPr lang="nl-NL"/>
              <a:t>dag maand jaar</a:t>
            </a:r>
            <a:endParaRPr lang="en-US"/>
          </a:p>
        </p:txBody>
      </p:sp>
      <p:sp>
        <p:nvSpPr>
          <p:cNvPr id="6" name="Rectangle 8"/>
          <p:cNvSpPr>
            <a:spLocks noGrp="1" noChangeArrowheads="1"/>
          </p:cNvSpPr>
          <p:nvPr>
            <p:ph type="sldNum" sz="quarter" idx="11"/>
          </p:nvPr>
        </p:nvSpPr>
        <p:spPr/>
        <p:txBody>
          <a:bodyPr/>
          <a:lstStyle>
            <a:lvl1pPr>
              <a:defRPr/>
            </a:lvl1pPr>
          </a:lstStyle>
          <a:p>
            <a:pPr>
              <a:defRPr/>
            </a:pPr>
            <a:fld id="{EAB865D4-0B97-4DCC-83D8-9DB655CBF614}" type="slidenum">
              <a:rPr lang="en-US" altLang="nl-NL"/>
              <a:pPr>
                <a:defRPr/>
              </a:pPr>
              <a:t>‹nr.›</a:t>
            </a:fld>
            <a:endParaRPr lang="en-US" altLang="nl-NL"/>
          </a:p>
        </p:txBody>
      </p:sp>
      <p:sp>
        <p:nvSpPr>
          <p:cNvPr id="7" name="Rectangle 7"/>
          <p:cNvSpPr>
            <a:spLocks noGrp="1" noChangeArrowheads="1"/>
          </p:cNvSpPr>
          <p:nvPr>
            <p:ph type="ftr" sz="quarter" idx="12"/>
          </p:nvPr>
        </p:nvSpPr>
        <p:spPr/>
        <p:txBody>
          <a:bodyPr/>
          <a:lstStyle>
            <a:lvl1pPr>
              <a:defRPr/>
            </a:lvl1pPr>
          </a:lstStyle>
          <a:p>
            <a:pPr>
              <a:defRPr/>
            </a:pPr>
            <a:r>
              <a:rPr lang="en-US"/>
              <a:t>Programma en organisatie</a:t>
            </a:r>
          </a:p>
        </p:txBody>
      </p:sp>
    </p:spTree>
    <p:extLst>
      <p:ext uri="{BB962C8B-B14F-4D97-AF65-F5344CB8AC3E}">
        <p14:creationId xmlns:p14="http://schemas.microsoft.com/office/powerpoint/2010/main" val="49901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4" name="Picture 95" descr="KNMP POWERPOINT blauw ribbon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094413"/>
            <a:ext cx="91408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5" name="Rectangle 6"/>
          <p:cNvSpPr>
            <a:spLocks noGrp="1" noChangeArrowheads="1"/>
          </p:cNvSpPr>
          <p:nvPr>
            <p:ph type="dt" sz="half" idx="10"/>
          </p:nvPr>
        </p:nvSpPr>
        <p:spPr/>
        <p:txBody>
          <a:bodyPr/>
          <a:lstStyle>
            <a:lvl1pPr>
              <a:lnSpc>
                <a:spcPct val="70000"/>
              </a:lnSpc>
              <a:spcAft>
                <a:spcPct val="30000"/>
              </a:spcAft>
              <a:defRPr/>
            </a:lvl1pPr>
          </a:lstStyle>
          <a:p>
            <a:pPr>
              <a:defRPr/>
            </a:pPr>
            <a:r>
              <a:rPr lang="nl-NL"/>
              <a:t>dag maand jaar</a:t>
            </a:r>
            <a:endParaRPr lang="en-US"/>
          </a:p>
        </p:txBody>
      </p:sp>
      <p:sp>
        <p:nvSpPr>
          <p:cNvPr id="6" name="Rectangle 8"/>
          <p:cNvSpPr>
            <a:spLocks noGrp="1" noChangeArrowheads="1"/>
          </p:cNvSpPr>
          <p:nvPr>
            <p:ph type="sldNum" sz="quarter" idx="11"/>
          </p:nvPr>
        </p:nvSpPr>
        <p:spPr/>
        <p:txBody>
          <a:bodyPr/>
          <a:lstStyle>
            <a:lvl1pPr>
              <a:defRPr/>
            </a:lvl1pPr>
          </a:lstStyle>
          <a:p>
            <a:pPr>
              <a:defRPr/>
            </a:pPr>
            <a:fld id="{B70AAEEC-6A66-47F6-977D-B7967F95FA41}" type="slidenum">
              <a:rPr lang="en-US" altLang="nl-NL"/>
              <a:pPr>
                <a:defRPr/>
              </a:pPr>
              <a:t>‹nr.›</a:t>
            </a:fld>
            <a:endParaRPr lang="en-US" altLang="nl-NL" dirty="0"/>
          </a:p>
        </p:txBody>
      </p:sp>
      <p:sp>
        <p:nvSpPr>
          <p:cNvPr id="7" name="Rectangle 7"/>
          <p:cNvSpPr>
            <a:spLocks noGrp="1" noChangeArrowheads="1"/>
          </p:cNvSpPr>
          <p:nvPr>
            <p:ph type="ftr" sz="quarter" idx="12"/>
          </p:nvPr>
        </p:nvSpPr>
        <p:spPr/>
        <p:txBody>
          <a:bodyPr/>
          <a:lstStyle>
            <a:lvl1pPr>
              <a:defRPr/>
            </a:lvl1pPr>
          </a:lstStyle>
          <a:p>
            <a:pPr>
              <a:defRPr/>
            </a:pPr>
            <a:r>
              <a:rPr lang="en-US"/>
              <a:t>Programma en organisatie</a:t>
            </a:r>
          </a:p>
        </p:txBody>
      </p:sp>
    </p:spTree>
    <p:extLst>
      <p:ext uri="{BB962C8B-B14F-4D97-AF65-F5344CB8AC3E}">
        <p14:creationId xmlns:p14="http://schemas.microsoft.com/office/powerpoint/2010/main" val="314928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5" name="Picture 95" descr="KNMP POWERPOINT blauw ribbon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094413"/>
            <a:ext cx="91408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Rectangle 6"/>
          <p:cNvSpPr>
            <a:spLocks noGrp="1" noChangeArrowheads="1"/>
          </p:cNvSpPr>
          <p:nvPr>
            <p:ph type="dt" sz="half" idx="10"/>
          </p:nvPr>
        </p:nvSpPr>
        <p:spPr/>
        <p:txBody>
          <a:bodyPr/>
          <a:lstStyle>
            <a:lvl1pPr>
              <a:lnSpc>
                <a:spcPct val="70000"/>
              </a:lnSpc>
              <a:spcAft>
                <a:spcPct val="30000"/>
              </a:spcAft>
              <a:defRPr/>
            </a:lvl1pPr>
          </a:lstStyle>
          <a:p>
            <a:pPr>
              <a:defRPr/>
            </a:pPr>
            <a:r>
              <a:rPr lang="nl-NL"/>
              <a:t>dag maand jaar</a:t>
            </a:r>
            <a:endParaRPr lang="en-US"/>
          </a:p>
        </p:txBody>
      </p:sp>
      <p:sp>
        <p:nvSpPr>
          <p:cNvPr id="7" name="Rectangle 8"/>
          <p:cNvSpPr>
            <a:spLocks noGrp="1" noChangeArrowheads="1"/>
          </p:cNvSpPr>
          <p:nvPr>
            <p:ph type="sldNum" sz="quarter" idx="11"/>
          </p:nvPr>
        </p:nvSpPr>
        <p:spPr/>
        <p:txBody>
          <a:bodyPr/>
          <a:lstStyle>
            <a:lvl1pPr>
              <a:defRPr/>
            </a:lvl1pPr>
          </a:lstStyle>
          <a:p>
            <a:pPr>
              <a:defRPr/>
            </a:pPr>
            <a:fld id="{762CA20F-5CFB-40E5-BBBF-A8B9BE01328D}" type="slidenum">
              <a:rPr lang="en-US" altLang="nl-NL"/>
              <a:pPr>
                <a:defRPr/>
              </a:pPr>
              <a:t>‹nr.›</a:t>
            </a:fld>
            <a:endParaRPr lang="en-US" altLang="nl-NL" dirty="0"/>
          </a:p>
        </p:txBody>
      </p:sp>
      <p:sp>
        <p:nvSpPr>
          <p:cNvPr id="8" name="Rectangle 7"/>
          <p:cNvSpPr>
            <a:spLocks noGrp="1" noChangeArrowheads="1"/>
          </p:cNvSpPr>
          <p:nvPr>
            <p:ph type="ftr" sz="quarter" idx="12"/>
          </p:nvPr>
        </p:nvSpPr>
        <p:spPr/>
        <p:txBody>
          <a:bodyPr/>
          <a:lstStyle>
            <a:lvl1pPr>
              <a:defRPr/>
            </a:lvl1pPr>
          </a:lstStyle>
          <a:p>
            <a:pPr>
              <a:defRPr/>
            </a:pPr>
            <a:r>
              <a:rPr lang="en-US"/>
              <a:t>Programma en organisatie</a:t>
            </a:r>
          </a:p>
        </p:txBody>
      </p:sp>
    </p:spTree>
    <p:extLst>
      <p:ext uri="{BB962C8B-B14F-4D97-AF65-F5344CB8AC3E}">
        <p14:creationId xmlns:p14="http://schemas.microsoft.com/office/powerpoint/2010/main" val="3295931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4" name="Picture 95" descr="KNMP POWERPOINT blauw ribbon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094413"/>
            <a:ext cx="91408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p:cNvSpPr>
            <a:spLocks noGrp="1" noChangeArrowheads="1"/>
          </p:cNvSpPr>
          <p:nvPr>
            <p:ph type="dt" sz="half" idx="10"/>
          </p:nvPr>
        </p:nvSpPr>
        <p:spPr/>
        <p:txBody>
          <a:bodyPr/>
          <a:lstStyle>
            <a:lvl1pPr>
              <a:lnSpc>
                <a:spcPct val="70000"/>
              </a:lnSpc>
              <a:spcAft>
                <a:spcPct val="30000"/>
              </a:spcAft>
              <a:defRPr/>
            </a:lvl1pPr>
          </a:lstStyle>
          <a:p>
            <a:pPr>
              <a:defRPr/>
            </a:pPr>
            <a:r>
              <a:rPr lang="nl-NL"/>
              <a:t>dag maand jaar</a:t>
            </a:r>
            <a:endParaRPr lang="en-US"/>
          </a:p>
        </p:txBody>
      </p:sp>
      <p:sp>
        <p:nvSpPr>
          <p:cNvPr id="6" name="Rectangle 8"/>
          <p:cNvSpPr>
            <a:spLocks noGrp="1" noChangeArrowheads="1"/>
          </p:cNvSpPr>
          <p:nvPr>
            <p:ph type="sldNum" sz="quarter" idx="11"/>
          </p:nvPr>
        </p:nvSpPr>
        <p:spPr/>
        <p:txBody>
          <a:bodyPr/>
          <a:lstStyle>
            <a:lvl1pPr>
              <a:defRPr/>
            </a:lvl1pPr>
          </a:lstStyle>
          <a:p>
            <a:pPr>
              <a:defRPr/>
            </a:pPr>
            <a:fld id="{CD1FF0CD-31D5-4F72-956D-539549621A08}" type="slidenum">
              <a:rPr lang="en-US" altLang="nl-NL"/>
              <a:pPr>
                <a:defRPr/>
              </a:pPr>
              <a:t>‹nr.›</a:t>
            </a:fld>
            <a:endParaRPr lang="en-US" altLang="nl-NL"/>
          </a:p>
        </p:txBody>
      </p:sp>
      <p:sp>
        <p:nvSpPr>
          <p:cNvPr id="7" name="Rectangle 7"/>
          <p:cNvSpPr>
            <a:spLocks noGrp="1" noChangeArrowheads="1"/>
          </p:cNvSpPr>
          <p:nvPr>
            <p:ph type="ftr" sz="quarter" idx="12"/>
          </p:nvPr>
        </p:nvSpPr>
        <p:spPr/>
        <p:txBody>
          <a:bodyPr/>
          <a:lstStyle>
            <a:lvl1pPr>
              <a:defRPr/>
            </a:lvl1pPr>
          </a:lstStyle>
          <a:p>
            <a:pPr>
              <a:defRPr/>
            </a:pPr>
            <a:r>
              <a:rPr lang="en-US"/>
              <a:t>Programma en organisatie</a:t>
            </a:r>
          </a:p>
        </p:txBody>
      </p:sp>
    </p:spTree>
    <p:extLst>
      <p:ext uri="{BB962C8B-B14F-4D97-AF65-F5344CB8AC3E}">
        <p14:creationId xmlns:p14="http://schemas.microsoft.com/office/powerpoint/2010/main" val="189305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149670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4" name="Picture 95" descr="KNMP POWERPOINT blauw ribbon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094413"/>
            <a:ext cx="91408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e titel 1"/>
          <p:cNvSpPr>
            <a:spLocks noGrp="1"/>
          </p:cNvSpPr>
          <p:nvPr>
            <p:ph type="title" orient="vert"/>
          </p:nvPr>
        </p:nvSpPr>
        <p:spPr>
          <a:xfrm>
            <a:off x="6429375" y="192088"/>
            <a:ext cx="1857375" cy="57118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57250" y="192088"/>
            <a:ext cx="5419725" cy="57118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p:cNvSpPr>
            <a:spLocks noGrp="1" noChangeArrowheads="1"/>
          </p:cNvSpPr>
          <p:nvPr>
            <p:ph type="dt" sz="half" idx="10"/>
          </p:nvPr>
        </p:nvSpPr>
        <p:spPr/>
        <p:txBody>
          <a:bodyPr/>
          <a:lstStyle>
            <a:lvl1pPr>
              <a:lnSpc>
                <a:spcPct val="70000"/>
              </a:lnSpc>
              <a:spcAft>
                <a:spcPct val="30000"/>
              </a:spcAft>
              <a:defRPr/>
            </a:lvl1pPr>
          </a:lstStyle>
          <a:p>
            <a:pPr>
              <a:defRPr/>
            </a:pPr>
            <a:r>
              <a:rPr lang="nl-NL"/>
              <a:t>dag maand jaar</a:t>
            </a:r>
            <a:endParaRPr lang="en-US"/>
          </a:p>
        </p:txBody>
      </p:sp>
      <p:sp>
        <p:nvSpPr>
          <p:cNvPr id="6" name="Rectangle 8"/>
          <p:cNvSpPr>
            <a:spLocks noGrp="1" noChangeArrowheads="1"/>
          </p:cNvSpPr>
          <p:nvPr>
            <p:ph type="sldNum" sz="quarter" idx="11"/>
          </p:nvPr>
        </p:nvSpPr>
        <p:spPr/>
        <p:txBody>
          <a:bodyPr/>
          <a:lstStyle>
            <a:lvl1pPr>
              <a:defRPr/>
            </a:lvl1pPr>
          </a:lstStyle>
          <a:p>
            <a:pPr>
              <a:defRPr/>
            </a:pPr>
            <a:fld id="{0F1FDAB0-9F0A-4E44-9043-3C1FB34D65B5}" type="slidenum">
              <a:rPr lang="en-US" altLang="nl-NL"/>
              <a:pPr>
                <a:defRPr/>
              </a:pPr>
              <a:t>‹nr.›</a:t>
            </a:fld>
            <a:endParaRPr lang="en-US" altLang="nl-NL"/>
          </a:p>
        </p:txBody>
      </p:sp>
      <p:sp>
        <p:nvSpPr>
          <p:cNvPr id="7" name="Rectangle 7"/>
          <p:cNvSpPr>
            <a:spLocks noGrp="1" noChangeArrowheads="1"/>
          </p:cNvSpPr>
          <p:nvPr>
            <p:ph type="ftr" sz="quarter" idx="12"/>
          </p:nvPr>
        </p:nvSpPr>
        <p:spPr/>
        <p:txBody>
          <a:bodyPr/>
          <a:lstStyle>
            <a:lvl1pPr>
              <a:defRPr/>
            </a:lvl1pPr>
          </a:lstStyle>
          <a:p>
            <a:pPr>
              <a:defRPr/>
            </a:pPr>
            <a:r>
              <a:rPr lang="en-US"/>
              <a:t>Programma en organisatie</a:t>
            </a:r>
          </a:p>
        </p:txBody>
      </p:sp>
    </p:spTree>
    <p:extLst>
      <p:ext uri="{BB962C8B-B14F-4D97-AF65-F5344CB8AC3E}">
        <p14:creationId xmlns:p14="http://schemas.microsoft.com/office/powerpoint/2010/main" val="2067210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pic>
        <p:nvPicPr>
          <p:cNvPr id="4" name="Picture 95" descr="KNMP POWERPOINT blauw ribbon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094413"/>
            <a:ext cx="91408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5" name="Rectangle 6"/>
          <p:cNvSpPr>
            <a:spLocks noGrp="1" noChangeArrowheads="1"/>
          </p:cNvSpPr>
          <p:nvPr>
            <p:ph type="dt" sz="half" idx="10"/>
          </p:nvPr>
        </p:nvSpPr>
        <p:spPr/>
        <p:txBody>
          <a:bodyPr/>
          <a:lstStyle>
            <a:lvl1pPr>
              <a:lnSpc>
                <a:spcPct val="70000"/>
              </a:lnSpc>
              <a:spcAft>
                <a:spcPct val="30000"/>
              </a:spcAft>
              <a:defRPr/>
            </a:lvl1pPr>
          </a:lstStyle>
          <a:p>
            <a:pPr>
              <a:defRPr/>
            </a:pPr>
            <a:r>
              <a:rPr lang="nl-NL"/>
              <a:t>dag maand jaar</a:t>
            </a:r>
            <a:endParaRPr lang="en-US"/>
          </a:p>
        </p:txBody>
      </p:sp>
      <p:sp>
        <p:nvSpPr>
          <p:cNvPr id="6" name="Rectangle 8"/>
          <p:cNvSpPr>
            <a:spLocks noGrp="1" noChangeArrowheads="1"/>
          </p:cNvSpPr>
          <p:nvPr>
            <p:ph type="sldNum" sz="quarter" idx="11"/>
          </p:nvPr>
        </p:nvSpPr>
        <p:spPr/>
        <p:txBody>
          <a:bodyPr/>
          <a:lstStyle>
            <a:lvl1pPr>
              <a:defRPr/>
            </a:lvl1pPr>
          </a:lstStyle>
          <a:p>
            <a:pPr>
              <a:defRPr/>
            </a:pPr>
            <a:fld id="{7166B44F-998B-4993-954B-1622DDB34D2F}" type="slidenum">
              <a:rPr lang="en-US" altLang="nl-NL"/>
              <a:pPr>
                <a:defRPr/>
              </a:pPr>
              <a:t>‹nr.›</a:t>
            </a:fld>
            <a:endParaRPr lang="en-US" altLang="nl-NL"/>
          </a:p>
        </p:txBody>
      </p:sp>
      <p:sp>
        <p:nvSpPr>
          <p:cNvPr id="7" name="Rectangle 7"/>
          <p:cNvSpPr>
            <a:spLocks noGrp="1" noChangeArrowheads="1"/>
          </p:cNvSpPr>
          <p:nvPr>
            <p:ph type="ftr" sz="quarter" idx="12"/>
          </p:nvPr>
        </p:nvSpPr>
        <p:spPr/>
        <p:txBody>
          <a:bodyPr/>
          <a:lstStyle>
            <a:lvl1pPr>
              <a:defRPr/>
            </a:lvl1pPr>
          </a:lstStyle>
          <a:p>
            <a:pPr>
              <a:defRPr/>
            </a:pPr>
            <a:r>
              <a:rPr lang="en-US"/>
              <a:t>Programma en organisatie</a:t>
            </a:r>
          </a:p>
        </p:txBody>
      </p:sp>
    </p:spTree>
    <p:extLst>
      <p:ext uri="{BB962C8B-B14F-4D97-AF65-F5344CB8AC3E}">
        <p14:creationId xmlns:p14="http://schemas.microsoft.com/office/powerpoint/2010/main" val="413593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endParaRPr lang="nl-NL" dirty="0"/>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rgbClr val="00AEE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modelstijlen te bewerken</a:t>
            </a:r>
          </a:p>
        </p:txBody>
      </p:sp>
      <p:sp>
        <p:nvSpPr>
          <p:cNvPr id="6" name="Tijdelijke aanduiding voor dianummer 5"/>
          <p:cNvSpPr>
            <a:spLocks noGrp="1"/>
          </p:cNvSpPr>
          <p:nvPr>
            <p:ph type="sldNum" sz="quarter" idx="12"/>
          </p:nvPr>
        </p:nvSpPr>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33425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lvl1pPr>
              <a:defRPr sz="1800"/>
            </a:lvl1pPr>
            <a:lvl2pPr>
              <a:defRPr sz="1650"/>
            </a:lvl2pPr>
            <a:lvl5pPr marL="13716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29150" y="1825625"/>
            <a:ext cx="3886200" cy="4351338"/>
          </a:xfrm>
        </p:spPr>
        <p:txBody>
          <a:bodyPr/>
          <a:lstStyle>
            <a:lvl1pPr>
              <a:defRPr sz="1800"/>
            </a:lvl1pPr>
            <a:lvl2pPr>
              <a:defRPr sz="1650"/>
            </a:lvl2pPr>
            <a:lvl5pPr marL="13716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7" name="Tijdelijke aanduiding voor dianummer 6"/>
          <p:cNvSpPr>
            <a:spLocks noGrp="1"/>
          </p:cNvSpPr>
          <p:nvPr>
            <p:ph type="sldNum" sz="quarter" idx="12"/>
          </p:nvPr>
        </p:nvSpPr>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274534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a:t>Klik om de stijl te bewerken</a:t>
            </a:r>
            <a:endParaRPr lang="nl-NL" dirty="0"/>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0">
                <a:solidFill>
                  <a:srgbClr val="00AEE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lvl1pPr>
              <a:defRPr sz="1650"/>
            </a:lvl1pPr>
            <a:lvl2pPr>
              <a:defRPr sz="1500"/>
            </a:lvl2pPr>
            <a:lvl3pPr marL="942975" indent="-257175">
              <a:defRPr lang="nl-NL" sz="1500" kern="1200" dirty="0" smtClean="0">
                <a:solidFill>
                  <a:schemeClr val="tx1"/>
                </a:solidFill>
                <a:latin typeface="+mn-lt"/>
                <a:ea typeface="+mn-ea"/>
                <a:cs typeface="+mn-cs"/>
              </a:defRPr>
            </a:lvl3pPr>
            <a:lvl4pPr>
              <a:defRPr lang="nl-NL" sz="1350" kern="1200" dirty="0" smtClean="0">
                <a:solidFill>
                  <a:schemeClr val="tx1"/>
                </a:solidFill>
                <a:latin typeface="+mn-lt"/>
                <a:ea typeface="+mn-ea"/>
                <a:cs typeface="+mn-cs"/>
              </a:defRPr>
            </a:lvl4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0">
                <a:solidFill>
                  <a:srgbClr val="00AEE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lvl1pPr marL="171450" indent="-171450">
              <a:defRPr lang="nl-NL" sz="1650" kern="1200" dirty="0" smtClean="0">
                <a:solidFill>
                  <a:schemeClr val="tx1"/>
                </a:solidFill>
                <a:latin typeface="+mn-lt"/>
                <a:ea typeface="+mn-ea"/>
                <a:cs typeface="+mn-cs"/>
              </a:defRPr>
            </a:lvl1pPr>
            <a:lvl2pPr marL="514350" indent="-171450">
              <a:defRPr lang="nl-NL" sz="1500" kern="1200" dirty="0" smtClean="0">
                <a:solidFill>
                  <a:schemeClr val="tx1"/>
                </a:solidFill>
                <a:latin typeface="+mn-lt"/>
                <a:ea typeface="+mn-ea"/>
                <a:cs typeface="+mn-cs"/>
              </a:defRPr>
            </a:lvl2pPr>
          </a:lstStyle>
          <a:p>
            <a:pPr marL="171450" lvl="0" indent="-171450" algn="l" defTabSz="685800" rtl="0" eaLnBrk="1" latinLnBrk="0" hangingPunct="1">
              <a:lnSpc>
                <a:spcPct val="90000"/>
              </a:lnSpc>
              <a:spcBef>
                <a:spcPts val="750"/>
              </a:spcBef>
              <a:buFont typeface="Arial" panose="020B0604020202020204" pitchFamily="34" charset="0"/>
              <a:buChar char="•"/>
            </a:pPr>
            <a:r>
              <a:rPr lang="nl-NL"/>
              <a:t>Klik om de modelstijlen te bewerken</a:t>
            </a:r>
          </a:p>
          <a:p>
            <a:pPr marL="171450" lvl="1" indent="-171450" algn="l" defTabSz="685800" rtl="0" eaLnBrk="1" latinLnBrk="0" hangingPunct="1">
              <a:lnSpc>
                <a:spcPct val="90000"/>
              </a:lnSpc>
              <a:spcBef>
                <a:spcPts val="750"/>
              </a:spcBef>
              <a:buFont typeface="Arial" panose="020B0604020202020204" pitchFamily="34" charset="0"/>
              <a:buChar char="•"/>
            </a:pPr>
            <a:r>
              <a:rPr lang="nl-NL"/>
              <a:t>Tweede niveau</a:t>
            </a:r>
          </a:p>
          <a:p>
            <a:pPr marL="171450" lvl="2" indent="-171450" algn="l" defTabSz="685800" rtl="0" eaLnBrk="1" latinLnBrk="0" hangingPunct="1">
              <a:lnSpc>
                <a:spcPct val="90000"/>
              </a:lnSpc>
              <a:spcBef>
                <a:spcPts val="750"/>
              </a:spcBef>
              <a:buFont typeface="Arial" panose="020B0604020202020204" pitchFamily="34" charset="0"/>
              <a:buChar char="•"/>
            </a:pPr>
            <a:r>
              <a:rPr lang="nl-NL"/>
              <a:t>Derde niveau</a:t>
            </a:r>
          </a:p>
          <a:p>
            <a:pPr marL="171450" lvl="3" indent="-171450" algn="l" defTabSz="685800" rtl="0" eaLnBrk="1" latinLnBrk="0" hangingPunct="1">
              <a:lnSpc>
                <a:spcPct val="90000"/>
              </a:lnSpc>
              <a:spcBef>
                <a:spcPts val="750"/>
              </a:spcBef>
              <a:buFont typeface="Arial" panose="020B0604020202020204" pitchFamily="34" charset="0"/>
              <a:buChar char="•"/>
            </a:pPr>
            <a:r>
              <a:rPr lang="nl-NL"/>
              <a:t>Vierde niveau</a:t>
            </a:r>
          </a:p>
        </p:txBody>
      </p:sp>
      <p:sp>
        <p:nvSpPr>
          <p:cNvPr id="9" name="Tijdelijke aanduiding voor dianummer 8"/>
          <p:cNvSpPr>
            <a:spLocks noGrp="1"/>
          </p:cNvSpPr>
          <p:nvPr>
            <p:ph type="sldNum" sz="quarter" idx="12"/>
          </p:nvPr>
        </p:nvSpPr>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191069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364054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364890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endParaRPr lang="nl-NL" dirty="0"/>
          </a:p>
        </p:txBody>
      </p:sp>
      <p:sp>
        <p:nvSpPr>
          <p:cNvPr id="3" name="Tijdelijke aanduiding voor inhoud 2"/>
          <p:cNvSpPr>
            <a:spLocks noGrp="1"/>
          </p:cNvSpPr>
          <p:nvPr>
            <p:ph idx="1"/>
          </p:nvPr>
        </p:nvSpPr>
        <p:spPr>
          <a:xfrm>
            <a:off x="3887391" y="987426"/>
            <a:ext cx="4629150" cy="4873625"/>
          </a:xfrm>
        </p:spPr>
        <p:txBody>
          <a:bodyPr/>
          <a:lstStyle>
            <a:lvl1pPr>
              <a:defRPr sz="2100"/>
            </a:lvl1pPr>
            <a:lvl2pPr>
              <a:defRPr sz="1950"/>
            </a:lvl2pPr>
            <a:lvl3pPr>
              <a:defRPr sz="1800"/>
            </a:lvl3pPr>
            <a:lvl4pPr>
              <a:defRPr sz="135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solidFill>
                  <a:srgbClr val="00AEE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147271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414242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3" descr="KNMP POWERPOINT blauw ribbon_1 copy"/>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14464" b="20314"/>
          <a:stretch/>
        </p:blipFill>
        <p:spPr bwMode="auto">
          <a:xfrm>
            <a:off x="0" y="6359980"/>
            <a:ext cx="9144000" cy="498022"/>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67355" y="6418262"/>
            <a:ext cx="408216" cy="365125"/>
          </a:xfrm>
          <a:prstGeom prst="rect">
            <a:avLst/>
          </a:prstGeom>
        </p:spPr>
        <p:txBody>
          <a:bodyPr vert="horz" lIns="91440" tIns="45720" rIns="91440" bIns="45720" rtlCol="0" anchor="ctr"/>
          <a:lstStyle>
            <a:lvl1pPr algn="r">
              <a:defRPr sz="900">
                <a:solidFill>
                  <a:schemeClr val="bg1"/>
                </a:solidFill>
              </a:defRPr>
            </a:lvl1pPr>
          </a:lstStyle>
          <a:p>
            <a:fld id="{F8FDE2C0-1805-479D-83D9-3575189041B7}" type="slidenum">
              <a:rPr lang="nl-NL" smtClean="0"/>
              <a:pPr/>
              <a:t>‹nr.›</a:t>
            </a:fld>
            <a:endParaRPr lang="nl-NL" dirty="0"/>
          </a:p>
        </p:txBody>
      </p:sp>
    </p:spTree>
    <p:extLst>
      <p:ext uri="{BB962C8B-B14F-4D97-AF65-F5344CB8AC3E}">
        <p14:creationId xmlns:p14="http://schemas.microsoft.com/office/powerpoint/2010/main" val="265162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rgbClr val="00436F"/>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bwMode="auto">
          <a:xfrm>
            <a:off x="857250" y="192088"/>
            <a:ext cx="742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nl-NL"/>
              <a:t>Click to edit Master title style</a:t>
            </a:r>
          </a:p>
        </p:txBody>
      </p:sp>
      <p:sp>
        <p:nvSpPr>
          <p:cNvPr id="3075" name="Rectangle 5"/>
          <p:cNvSpPr>
            <a:spLocks noGrp="1" noChangeArrowheads="1"/>
          </p:cNvSpPr>
          <p:nvPr>
            <p:ph type="body" idx="1"/>
          </p:nvPr>
        </p:nvSpPr>
        <p:spPr bwMode="auto">
          <a:xfrm>
            <a:off x="857250" y="1714500"/>
            <a:ext cx="74295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8" name="Rectangle 6"/>
          <p:cNvSpPr>
            <a:spLocks noGrp="1" noChangeArrowheads="1"/>
          </p:cNvSpPr>
          <p:nvPr>
            <p:ph type="dt" sz="half" idx="2"/>
          </p:nvPr>
        </p:nvSpPr>
        <p:spPr bwMode="white">
          <a:xfrm>
            <a:off x="857250" y="6094413"/>
            <a:ext cx="1439863" cy="381000"/>
          </a:xfrm>
          <a:prstGeom prst="rect">
            <a:avLst/>
          </a:prstGeom>
          <a:extLst/>
        </p:spPr>
        <p:txBody>
          <a:bodyPr vert="horz" wrap="square" lIns="0" tIns="0" rIns="0" bIns="0" numCol="1" anchor="ctr" anchorCtr="0" compatLnSpc="1">
            <a:prstTxWarp prst="textNoShape">
              <a:avLst/>
            </a:prstTxWarp>
          </a:bodyPr>
          <a:lstStyle>
            <a:lvl1pPr algn="l" eaLnBrk="1" hangingPunct="1">
              <a:lnSpc>
                <a:spcPct val="70000"/>
              </a:lnSpc>
              <a:spcBef>
                <a:spcPct val="20000"/>
              </a:spcBef>
              <a:spcAft>
                <a:spcPct val="30000"/>
              </a:spcAft>
              <a:buClrTx/>
              <a:buSzTx/>
              <a:buFontTx/>
              <a:buNone/>
              <a:defRPr sz="900">
                <a:solidFill>
                  <a:srgbClr val="FFFFFF"/>
                </a:solidFill>
                <a:latin typeface="Arial" charset="0"/>
                <a:ea typeface="ＭＳ Ｐゴシック" pitchFamily="34" charset="-128"/>
                <a:cs typeface="+mn-cs"/>
              </a:defRPr>
            </a:lvl1pPr>
          </a:lstStyle>
          <a:p>
            <a:pPr fontAlgn="base">
              <a:defRPr/>
            </a:pPr>
            <a:r>
              <a:rPr lang="nl-NL"/>
              <a:t>dag maand jaar</a:t>
            </a:r>
            <a:endParaRPr lang="en-US"/>
          </a:p>
        </p:txBody>
      </p:sp>
      <p:sp>
        <p:nvSpPr>
          <p:cNvPr id="9" name="Rectangle 8"/>
          <p:cNvSpPr>
            <a:spLocks noGrp="1" noChangeArrowheads="1"/>
          </p:cNvSpPr>
          <p:nvPr>
            <p:ph type="sldNum" sz="quarter" idx="4"/>
          </p:nvPr>
        </p:nvSpPr>
        <p:spPr bwMode="white">
          <a:xfrm>
            <a:off x="2762250" y="6094413"/>
            <a:ext cx="1079500" cy="381000"/>
          </a:xfrm>
          <a:prstGeom prst="rect">
            <a:avLst/>
          </a:prstGeom>
          <a:extLst/>
        </p:spPr>
        <p:txBody>
          <a:bodyPr vert="horz" wrap="square" lIns="0" tIns="0" rIns="0" bIns="0" numCol="1" anchor="ctr" anchorCtr="0" compatLnSpc="1">
            <a:prstTxWarp prst="textNoShape">
              <a:avLst/>
            </a:prstTxWarp>
          </a:bodyPr>
          <a:lstStyle>
            <a:lvl1pPr eaLnBrk="1" hangingPunct="1">
              <a:lnSpc>
                <a:spcPct val="70000"/>
              </a:lnSpc>
              <a:spcBef>
                <a:spcPct val="20000"/>
              </a:spcBef>
              <a:spcAft>
                <a:spcPct val="30000"/>
              </a:spcAft>
              <a:defRPr sz="900">
                <a:solidFill>
                  <a:srgbClr val="FFFFFF"/>
                </a:solidFill>
                <a:ea typeface="ＭＳ Ｐゴシック" panose="020B0600070205080204" pitchFamily="34" charset="-128"/>
              </a:defRPr>
            </a:lvl1pPr>
          </a:lstStyle>
          <a:p>
            <a:pPr fontAlgn="base">
              <a:defRPr/>
            </a:pPr>
            <a:fld id="{4566B147-6D56-48B2-8FA0-A7DE3C39FC50}" type="slidenum">
              <a:rPr lang="en-US" altLang="nl-NL">
                <a:latin typeface="Arial" panose="020B0604020202020204" pitchFamily="34" charset="0"/>
              </a:rPr>
              <a:pPr fontAlgn="base">
                <a:defRPr/>
              </a:pPr>
              <a:t>‹nr.›</a:t>
            </a:fld>
            <a:endParaRPr lang="en-US" altLang="nl-NL" dirty="0">
              <a:latin typeface="Arial" panose="020B0604020202020204" pitchFamily="34" charset="0"/>
            </a:endParaRPr>
          </a:p>
        </p:txBody>
      </p:sp>
      <p:sp>
        <p:nvSpPr>
          <p:cNvPr id="10" name="Rectangle 7"/>
          <p:cNvSpPr>
            <a:spLocks noGrp="1" noChangeArrowheads="1"/>
          </p:cNvSpPr>
          <p:nvPr>
            <p:ph type="ftr" sz="quarter" idx="3"/>
          </p:nvPr>
        </p:nvSpPr>
        <p:spPr bwMode="white">
          <a:xfrm>
            <a:off x="4667250" y="6094413"/>
            <a:ext cx="2159000" cy="381000"/>
          </a:xfrm>
          <a:prstGeom prst="rect">
            <a:avLst/>
          </a:prstGeom>
          <a:extLst/>
        </p:spPr>
        <p:txBody>
          <a:bodyPr vert="horz" wrap="square" lIns="0" tIns="0" rIns="0" bIns="0" numCol="1" anchor="ctr" anchorCtr="0" compatLnSpc="1">
            <a:prstTxWarp prst="textNoShape">
              <a:avLst/>
            </a:prstTxWarp>
          </a:bodyPr>
          <a:lstStyle>
            <a:lvl1pPr algn="l" eaLnBrk="1" hangingPunct="1">
              <a:lnSpc>
                <a:spcPct val="90000"/>
              </a:lnSpc>
              <a:spcBef>
                <a:spcPct val="20000"/>
              </a:spcBef>
              <a:spcAft>
                <a:spcPct val="0"/>
              </a:spcAft>
              <a:buClrTx/>
              <a:buSzTx/>
              <a:buFontTx/>
              <a:buNone/>
              <a:defRPr sz="900">
                <a:solidFill>
                  <a:srgbClr val="FFFFFF"/>
                </a:solidFill>
                <a:latin typeface="Arial" charset="0"/>
                <a:ea typeface="+mn-ea"/>
                <a:cs typeface="+mn-cs"/>
              </a:defRPr>
            </a:lvl1pPr>
          </a:lstStyle>
          <a:p>
            <a:pPr fontAlgn="base">
              <a:defRPr/>
            </a:pPr>
            <a:r>
              <a:rPr lang="en-US"/>
              <a:t>Programma en organisatie</a:t>
            </a:r>
          </a:p>
        </p:txBody>
      </p:sp>
    </p:spTree>
    <p:extLst>
      <p:ext uri="{BB962C8B-B14F-4D97-AF65-F5344CB8AC3E}">
        <p14:creationId xmlns:p14="http://schemas.microsoft.com/office/powerpoint/2010/main" val="35107790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ransition spd="slow">
    <p:fade/>
  </p:transition>
  <p:txStyles>
    <p:titleStyle>
      <a:lvl1pPr algn="l" rtl="0" eaLnBrk="0" fontAlgn="base" hangingPunct="0">
        <a:lnSpc>
          <a:spcPct val="90000"/>
        </a:lnSpc>
        <a:spcBef>
          <a:spcPct val="30000"/>
        </a:spcBef>
        <a:spcAft>
          <a:spcPct val="0"/>
        </a:spcAft>
        <a:defRPr sz="3200">
          <a:solidFill>
            <a:schemeClr val="tx1"/>
          </a:solidFill>
          <a:latin typeface="Arial" charset="0"/>
          <a:ea typeface="MS PGothic" panose="020B0600070205080204" pitchFamily="34" charset="-128"/>
          <a:cs typeface="+mj-cs"/>
        </a:defRPr>
      </a:lvl1pPr>
      <a:lvl2pPr algn="l" rtl="0" eaLnBrk="0" fontAlgn="base" hangingPunct="0">
        <a:lnSpc>
          <a:spcPct val="90000"/>
        </a:lnSpc>
        <a:spcBef>
          <a:spcPct val="30000"/>
        </a:spcBef>
        <a:spcAft>
          <a:spcPct val="0"/>
        </a:spcAft>
        <a:defRPr sz="3200">
          <a:solidFill>
            <a:schemeClr val="tx1"/>
          </a:solidFill>
          <a:latin typeface="Arial" charset="0"/>
          <a:ea typeface="MS PGothic" panose="020B0600070205080204" pitchFamily="34" charset="-128"/>
          <a:cs typeface="ＭＳ Ｐゴシック" charset="-128"/>
        </a:defRPr>
      </a:lvl2pPr>
      <a:lvl3pPr algn="l" rtl="0" eaLnBrk="0" fontAlgn="base" hangingPunct="0">
        <a:lnSpc>
          <a:spcPct val="90000"/>
        </a:lnSpc>
        <a:spcBef>
          <a:spcPct val="30000"/>
        </a:spcBef>
        <a:spcAft>
          <a:spcPct val="0"/>
        </a:spcAft>
        <a:defRPr sz="3200">
          <a:solidFill>
            <a:schemeClr val="tx1"/>
          </a:solidFill>
          <a:latin typeface="Arial" charset="0"/>
          <a:ea typeface="MS PGothic" panose="020B0600070205080204" pitchFamily="34" charset="-128"/>
          <a:cs typeface="ＭＳ Ｐゴシック" charset="-128"/>
        </a:defRPr>
      </a:lvl3pPr>
      <a:lvl4pPr algn="l" rtl="0" eaLnBrk="0" fontAlgn="base" hangingPunct="0">
        <a:lnSpc>
          <a:spcPct val="90000"/>
        </a:lnSpc>
        <a:spcBef>
          <a:spcPct val="30000"/>
        </a:spcBef>
        <a:spcAft>
          <a:spcPct val="0"/>
        </a:spcAft>
        <a:defRPr sz="3200">
          <a:solidFill>
            <a:schemeClr val="tx1"/>
          </a:solidFill>
          <a:latin typeface="Arial" charset="0"/>
          <a:ea typeface="MS PGothic" panose="020B0600070205080204" pitchFamily="34" charset="-128"/>
          <a:cs typeface="ＭＳ Ｐゴシック" charset="-128"/>
        </a:defRPr>
      </a:lvl4pPr>
      <a:lvl5pPr algn="l" rtl="0" eaLnBrk="0" fontAlgn="base" hangingPunct="0">
        <a:lnSpc>
          <a:spcPct val="90000"/>
        </a:lnSpc>
        <a:spcBef>
          <a:spcPct val="30000"/>
        </a:spcBef>
        <a:spcAft>
          <a:spcPct val="0"/>
        </a:spcAft>
        <a:defRPr sz="3200">
          <a:solidFill>
            <a:schemeClr val="tx1"/>
          </a:solidFill>
          <a:latin typeface="Arial" charset="0"/>
          <a:ea typeface="MS PGothic" panose="020B0600070205080204" pitchFamily="34" charset="-128"/>
          <a:cs typeface="ＭＳ Ｐゴシック" charset="-128"/>
        </a:defRPr>
      </a:lvl5pPr>
      <a:lvl6pPr marL="457200" algn="l" rtl="0" fontAlgn="base">
        <a:lnSpc>
          <a:spcPct val="90000"/>
        </a:lnSpc>
        <a:spcBef>
          <a:spcPct val="30000"/>
        </a:spcBef>
        <a:spcAft>
          <a:spcPct val="0"/>
        </a:spcAft>
        <a:defRPr sz="3200">
          <a:solidFill>
            <a:schemeClr val="tx1"/>
          </a:solidFill>
          <a:latin typeface="Arial" charset="0"/>
        </a:defRPr>
      </a:lvl6pPr>
      <a:lvl7pPr marL="914400" algn="l" rtl="0" fontAlgn="base">
        <a:lnSpc>
          <a:spcPct val="90000"/>
        </a:lnSpc>
        <a:spcBef>
          <a:spcPct val="30000"/>
        </a:spcBef>
        <a:spcAft>
          <a:spcPct val="0"/>
        </a:spcAft>
        <a:defRPr sz="3200">
          <a:solidFill>
            <a:schemeClr val="tx1"/>
          </a:solidFill>
          <a:latin typeface="Arial" charset="0"/>
        </a:defRPr>
      </a:lvl7pPr>
      <a:lvl8pPr marL="1371600" algn="l" rtl="0" fontAlgn="base">
        <a:lnSpc>
          <a:spcPct val="90000"/>
        </a:lnSpc>
        <a:spcBef>
          <a:spcPct val="30000"/>
        </a:spcBef>
        <a:spcAft>
          <a:spcPct val="0"/>
        </a:spcAft>
        <a:defRPr sz="3200">
          <a:solidFill>
            <a:schemeClr val="tx1"/>
          </a:solidFill>
          <a:latin typeface="Arial" charset="0"/>
        </a:defRPr>
      </a:lvl8pPr>
      <a:lvl9pPr marL="1828800" algn="l" rtl="0" fontAlgn="base">
        <a:lnSpc>
          <a:spcPct val="90000"/>
        </a:lnSpc>
        <a:spcBef>
          <a:spcPct val="30000"/>
        </a:spcBef>
        <a:spcAft>
          <a:spcPct val="0"/>
        </a:spcAft>
        <a:defRPr sz="3200">
          <a:solidFill>
            <a:schemeClr val="tx1"/>
          </a:solidFill>
          <a:latin typeface="Arial" charset="0"/>
        </a:defRPr>
      </a:lvl9pPr>
    </p:titleStyle>
    <p:bodyStyle>
      <a:lvl1pPr marL="190500" indent="-190500" algn="l" rtl="0" eaLnBrk="0" fontAlgn="base" hangingPunct="0">
        <a:lnSpc>
          <a:spcPct val="90000"/>
        </a:lnSpc>
        <a:spcBef>
          <a:spcPct val="20000"/>
        </a:spcBef>
        <a:spcAft>
          <a:spcPct val="0"/>
        </a:spcAft>
        <a:buClr>
          <a:schemeClr val="tx2"/>
        </a:buClr>
        <a:buSzPct val="80000"/>
        <a:buFont typeface="Arial" panose="020B0604020202020204" pitchFamily="34" charset="0"/>
        <a:buChar char="•"/>
        <a:defRPr sz="2400">
          <a:solidFill>
            <a:schemeClr val="tx1"/>
          </a:solidFill>
          <a:latin typeface="Arial" charset="0"/>
          <a:ea typeface="MS PGothic" panose="020B0600070205080204" pitchFamily="34" charset="-128"/>
          <a:cs typeface="+mn-cs"/>
        </a:defRPr>
      </a:lvl1pPr>
      <a:lvl2pPr marL="382588" indent="-190500" algn="l" rtl="0" eaLnBrk="0" fontAlgn="base" hangingPunct="0">
        <a:lnSpc>
          <a:spcPct val="90000"/>
        </a:lnSpc>
        <a:spcBef>
          <a:spcPct val="20000"/>
        </a:spcBef>
        <a:spcAft>
          <a:spcPct val="0"/>
        </a:spcAft>
        <a:buClr>
          <a:schemeClr val="tx2"/>
        </a:buClr>
        <a:buSzPct val="80000"/>
        <a:buFont typeface="Arial" panose="020B0604020202020204" pitchFamily="34" charset="0"/>
        <a:buChar char="•"/>
        <a:defRPr sz="2400">
          <a:solidFill>
            <a:schemeClr val="tx1"/>
          </a:solidFill>
          <a:latin typeface="Arial" charset="0"/>
          <a:ea typeface="MS PGothic" panose="020B0600070205080204" pitchFamily="34" charset="-128"/>
          <a:cs typeface="ＭＳ Ｐゴシック"/>
        </a:defRPr>
      </a:lvl2pPr>
      <a:lvl3pPr marL="582613" indent="-198438" algn="l" rtl="0" eaLnBrk="0" fontAlgn="base" hangingPunct="0">
        <a:lnSpc>
          <a:spcPct val="90000"/>
        </a:lnSpc>
        <a:spcBef>
          <a:spcPct val="20000"/>
        </a:spcBef>
        <a:spcAft>
          <a:spcPct val="0"/>
        </a:spcAft>
        <a:buClr>
          <a:schemeClr val="tx2"/>
        </a:buClr>
        <a:buSzPct val="80000"/>
        <a:buFont typeface="Arial" panose="020B0604020202020204" pitchFamily="34" charset="0"/>
        <a:buChar char="•"/>
        <a:defRPr sz="2000">
          <a:solidFill>
            <a:schemeClr val="tx1"/>
          </a:solidFill>
          <a:latin typeface="Arial" charset="0"/>
          <a:ea typeface="MS PGothic" panose="020B0600070205080204" pitchFamily="34" charset="-128"/>
          <a:cs typeface="ＭＳ Ｐゴシック"/>
        </a:defRPr>
      </a:lvl3pPr>
      <a:lvl4pPr marL="763588" indent="-179388" algn="l" rtl="0" eaLnBrk="0" fontAlgn="base" hangingPunct="0">
        <a:lnSpc>
          <a:spcPct val="90000"/>
        </a:lnSpc>
        <a:spcBef>
          <a:spcPct val="20000"/>
        </a:spcBef>
        <a:spcAft>
          <a:spcPct val="0"/>
        </a:spcAft>
        <a:buClr>
          <a:schemeClr val="tx2"/>
        </a:buClr>
        <a:buSzPct val="80000"/>
        <a:buFont typeface="Arial" panose="020B0604020202020204" pitchFamily="34" charset="0"/>
        <a:buChar char="•"/>
        <a:defRPr sz="2000">
          <a:solidFill>
            <a:schemeClr val="tx1"/>
          </a:solidFill>
          <a:latin typeface="Arial" charset="0"/>
          <a:ea typeface="MS PGothic" panose="020B0600070205080204" pitchFamily="34" charset="-128"/>
          <a:cs typeface="ＭＳ Ｐゴシック"/>
        </a:defRPr>
      </a:lvl4pPr>
      <a:lvl5pPr marL="965200" indent="-200025" algn="l" rtl="0" eaLnBrk="0" fontAlgn="base" hangingPunct="0">
        <a:lnSpc>
          <a:spcPct val="90000"/>
        </a:lnSpc>
        <a:spcBef>
          <a:spcPct val="20000"/>
        </a:spcBef>
        <a:spcAft>
          <a:spcPct val="0"/>
        </a:spcAft>
        <a:buClr>
          <a:schemeClr val="tx2"/>
        </a:buClr>
        <a:buSzPct val="80000"/>
        <a:buFont typeface="Arial" panose="020B0604020202020204" pitchFamily="34" charset="0"/>
        <a:buChar char="•"/>
        <a:defRPr sz="2000">
          <a:solidFill>
            <a:schemeClr val="tx1"/>
          </a:solidFill>
          <a:latin typeface="Arial" charset="0"/>
          <a:ea typeface="MS PGothic" panose="020B0600070205080204" pitchFamily="34" charset="-128"/>
          <a:cs typeface="ＭＳ Ｐゴシック"/>
        </a:defRPr>
      </a:lvl5pPr>
      <a:lvl6pPr marL="1422400" indent="-200025" algn="l" rtl="0" fontAlgn="base">
        <a:lnSpc>
          <a:spcPct val="90000"/>
        </a:lnSpc>
        <a:spcBef>
          <a:spcPct val="20000"/>
        </a:spcBef>
        <a:spcAft>
          <a:spcPct val="0"/>
        </a:spcAft>
        <a:buClr>
          <a:schemeClr val="tx2"/>
        </a:buClr>
        <a:buSzPct val="80000"/>
        <a:buFont typeface="Arial" charset="0"/>
        <a:buChar char="•"/>
        <a:defRPr>
          <a:solidFill>
            <a:schemeClr val="tx1"/>
          </a:solidFill>
          <a:latin typeface="+mn-lt"/>
        </a:defRPr>
      </a:lvl6pPr>
      <a:lvl7pPr marL="1879600" indent="-200025" algn="l" rtl="0" fontAlgn="base">
        <a:lnSpc>
          <a:spcPct val="90000"/>
        </a:lnSpc>
        <a:spcBef>
          <a:spcPct val="20000"/>
        </a:spcBef>
        <a:spcAft>
          <a:spcPct val="0"/>
        </a:spcAft>
        <a:buClr>
          <a:schemeClr val="tx2"/>
        </a:buClr>
        <a:buSzPct val="80000"/>
        <a:buFont typeface="Arial" charset="0"/>
        <a:buChar char="•"/>
        <a:defRPr>
          <a:solidFill>
            <a:schemeClr val="tx1"/>
          </a:solidFill>
          <a:latin typeface="+mn-lt"/>
        </a:defRPr>
      </a:lvl7pPr>
      <a:lvl8pPr marL="2336800" indent="-200025" algn="l" rtl="0" fontAlgn="base">
        <a:lnSpc>
          <a:spcPct val="90000"/>
        </a:lnSpc>
        <a:spcBef>
          <a:spcPct val="20000"/>
        </a:spcBef>
        <a:spcAft>
          <a:spcPct val="0"/>
        </a:spcAft>
        <a:buClr>
          <a:schemeClr val="tx2"/>
        </a:buClr>
        <a:buSzPct val="80000"/>
        <a:buFont typeface="Arial" charset="0"/>
        <a:buChar char="•"/>
        <a:defRPr>
          <a:solidFill>
            <a:schemeClr val="tx1"/>
          </a:solidFill>
          <a:latin typeface="+mn-lt"/>
        </a:defRPr>
      </a:lvl8pPr>
      <a:lvl9pPr marL="2794000" indent="-200025" algn="l" rtl="0" fontAlgn="base">
        <a:lnSpc>
          <a:spcPct val="90000"/>
        </a:lnSpc>
        <a:spcBef>
          <a:spcPct val="20000"/>
        </a:spcBef>
        <a:spcAft>
          <a:spcPct val="0"/>
        </a:spcAft>
        <a:buClr>
          <a:schemeClr val="tx2"/>
        </a:buClr>
        <a:buSzPct val="80000"/>
        <a:buFont typeface="Arial" charset="0"/>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bwMode="auto">
          <a:xfrm>
            <a:off x="857250" y="192088"/>
            <a:ext cx="742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nl-NL"/>
              <a:t>Click to edit Master title style</a:t>
            </a:r>
          </a:p>
        </p:txBody>
      </p:sp>
      <p:sp>
        <p:nvSpPr>
          <p:cNvPr id="3075" name="Rectangle 5"/>
          <p:cNvSpPr>
            <a:spLocks noGrp="1" noChangeArrowheads="1"/>
          </p:cNvSpPr>
          <p:nvPr>
            <p:ph type="body" idx="1"/>
          </p:nvPr>
        </p:nvSpPr>
        <p:spPr bwMode="auto">
          <a:xfrm>
            <a:off x="857250" y="1714500"/>
            <a:ext cx="74295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8" name="Rectangle 6"/>
          <p:cNvSpPr>
            <a:spLocks noGrp="1" noChangeArrowheads="1"/>
          </p:cNvSpPr>
          <p:nvPr>
            <p:ph type="dt" sz="half" idx="2"/>
          </p:nvPr>
        </p:nvSpPr>
        <p:spPr bwMode="white">
          <a:xfrm>
            <a:off x="857250" y="6094413"/>
            <a:ext cx="1439863" cy="381000"/>
          </a:xfrm>
          <a:prstGeom prst="rect">
            <a:avLst/>
          </a:prstGeom>
          <a:extLst/>
        </p:spPr>
        <p:txBody>
          <a:bodyPr vert="horz" wrap="square" lIns="0" tIns="0" rIns="0" bIns="0" numCol="1" anchor="ctr" anchorCtr="0" compatLnSpc="1">
            <a:prstTxWarp prst="textNoShape">
              <a:avLst/>
            </a:prstTxWarp>
          </a:bodyPr>
          <a:lstStyle>
            <a:lvl1pPr algn="l" eaLnBrk="1" hangingPunct="1">
              <a:lnSpc>
                <a:spcPct val="70000"/>
              </a:lnSpc>
              <a:spcBef>
                <a:spcPct val="20000"/>
              </a:spcBef>
              <a:spcAft>
                <a:spcPct val="30000"/>
              </a:spcAft>
              <a:buClrTx/>
              <a:buSzTx/>
              <a:buFontTx/>
              <a:buNone/>
              <a:defRPr sz="900">
                <a:solidFill>
                  <a:srgbClr val="FFFFFF"/>
                </a:solidFill>
                <a:latin typeface="Arial" charset="0"/>
                <a:ea typeface="ＭＳ Ｐゴシック" pitchFamily="34" charset="-128"/>
                <a:cs typeface="+mn-cs"/>
              </a:defRPr>
            </a:lvl1pPr>
          </a:lstStyle>
          <a:p>
            <a:pPr fontAlgn="base">
              <a:defRPr/>
            </a:pPr>
            <a:r>
              <a:rPr lang="nl-NL"/>
              <a:t>dag maand jaar</a:t>
            </a:r>
            <a:endParaRPr lang="en-US"/>
          </a:p>
        </p:txBody>
      </p:sp>
      <p:sp>
        <p:nvSpPr>
          <p:cNvPr id="9" name="Rectangle 8"/>
          <p:cNvSpPr>
            <a:spLocks noGrp="1" noChangeArrowheads="1"/>
          </p:cNvSpPr>
          <p:nvPr>
            <p:ph type="sldNum" sz="quarter" idx="4"/>
          </p:nvPr>
        </p:nvSpPr>
        <p:spPr bwMode="white">
          <a:xfrm>
            <a:off x="2762250" y="6094413"/>
            <a:ext cx="1079500" cy="381000"/>
          </a:xfrm>
          <a:prstGeom prst="rect">
            <a:avLst/>
          </a:prstGeom>
          <a:extLst/>
        </p:spPr>
        <p:txBody>
          <a:bodyPr vert="horz" wrap="square" lIns="0" tIns="0" rIns="0" bIns="0" numCol="1" anchor="ctr" anchorCtr="0" compatLnSpc="1">
            <a:prstTxWarp prst="textNoShape">
              <a:avLst/>
            </a:prstTxWarp>
          </a:bodyPr>
          <a:lstStyle>
            <a:lvl1pPr eaLnBrk="1" hangingPunct="1">
              <a:lnSpc>
                <a:spcPct val="70000"/>
              </a:lnSpc>
              <a:spcBef>
                <a:spcPct val="20000"/>
              </a:spcBef>
              <a:spcAft>
                <a:spcPct val="30000"/>
              </a:spcAft>
              <a:defRPr sz="900">
                <a:solidFill>
                  <a:srgbClr val="FFFFFF"/>
                </a:solidFill>
                <a:ea typeface="ＭＳ Ｐゴシック" panose="020B0600070205080204" pitchFamily="34" charset="-128"/>
              </a:defRPr>
            </a:lvl1pPr>
          </a:lstStyle>
          <a:p>
            <a:pPr fontAlgn="base">
              <a:defRPr/>
            </a:pPr>
            <a:fld id="{7E86A1D4-750E-451E-8826-C6B66AFBAB17}" type="slidenum">
              <a:rPr lang="en-US" altLang="nl-NL">
                <a:latin typeface="Arial" panose="020B0604020202020204" pitchFamily="34" charset="0"/>
              </a:rPr>
              <a:pPr fontAlgn="base">
                <a:defRPr/>
              </a:pPr>
              <a:t>‹nr.›</a:t>
            </a:fld>
            <a:endParaRPr lang="en-US" altLang="nl-NL" dirty="0">
              <a:latin typeface="Arial" panose="020B0604020202020204" pitchFamily="34" charset="0"/>
            </a:endParaRPr>
          </a:p>
        </p:txBody>
      </p:sp>
      <p:sp>
        <p:nvSpPr>
          <p:cNvPr id="10" name="Rectangle 7"/>
          <p:cNvSpPr>
            <a:spLocks noGrp="1" noChangeArrowheads="1"/>
          </p:cNvSpPr>
          <p:nvPr>
            <p:ph type="ftr" sz="quarter" idx="3"/>
          </p:nvPr>
        </p:nvSpPr>
        <p:spPr bwMode="white">
          <a:xfrm>
            <a:off x="4667250" y="6094413"/>
            <a:ext cx="2159000" cy="381000"/>
          </a:xfrm>
          <a:prstGeom prst="rect">
            <a:avLst/>
          </a:prstGeom>
          <a:extLst/>
        </p:spPr>
        <p:txBody>
          <a:bodyPr vert="horz" wrap="square" lIns="0" tIns="0" rIns="0" bIns="0" numCol="1" anchor="ctr" anchorCtr="0" compatLnSpc="1">
            <a:prstTxWarp prst="textNoShape">
              <a:avLst/>
            </a:prstTxWarp>
          </a:bodyPr>
          <a:lstStyle>
            <a:lvl1pPr algn="l" eaLnBrk="1" hangingPunct="1">
              <a:lnSpc>
                <a:spcPct val="90000"/>
              </a:lnSpc>
              <a:spcBef>
                <a:spcPct val="20000"/>
              </a:spcBef>
              <a:spcAft>
                <a:spcPct val="0"/>
              </a:spcAft>
              <a:buClrTx/>
              <a:buSzTx/>
              <a:buFontTx/>
              <a:buNone/>
              <a:defRPr sz="900">
                <a:solidFill>
                  <a:srgbClr val="FFFFFF"/>
                </a:solidFill>
                <a:latin typeface="Arial" charset="0"/>
                <a:ea typeface="+mn-ea"/>
                <a:cs typeface="+mn-cs"/>
              </a:defRPr>
            </a:lvl1pPr>
          </a:lstStyle>
          <a:p>
            <a:pPr fontAlgn="base">
              <a:defRPr/>
            </a:pPr>
            <a:r>
              <a:rPr lang="en-US"/>
              <a:t>Programma en organisatie</a:t>
            </a:r>
          </a:p>
        </p:txBody>
      </p:sp>
    </p:spTree>
    <p:extLst>
      <p:ext uri="{BB962C8B-B14F-4D97-AF65-F5344CB8AC3E}">
        <p14:creationId xmlns:p14="http://schemas.microsoft.com/office/powerpoint/2010/main" val="255341865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ransition spd="slow">
    <p:fade/>
  </p:transition>
  <p:txStyles>
    <p:titleStyle>
      <a:lvl1pPr algn="l" rtl="0" eaLnBrk="0" fontAlgn="base" hangingPunct="0">
        <a:lnSpc>
          <a:spcPct val="90000"/>
        </a:lnSpc>
        <a:spcBef>
          <a:spcPct val="30000"/>
        </a:spcBef>
        <a:spcAft>
          <a:spcPct val="0"/>
        </a:spcAft>
        <a:defRPr sz="3200">
          <a:solidFill>
            <a:schemeClr val="tx1"/>
          </a:solidFill>
          <a:latin typeface="Arial" charset="0"/>
          <a:ea typeface="MS PGothic" panose="020B0600070205080204" pitchFamily="34" charset="-128"/>
          <a:cs typeface="+mj-cs"/>
        </a:defRPr>
      </a:lvl1pPr>
      <a:lvl2pPr algn="l" rtl="0" eaLnBrk="0" fontAlgn="base" hangingPunct="0">
        <a:lnSpc>
          <a:spcPct val="90000"/>
        </a:lnSpc>
        <a:spcBef>
          <a:spcPct val="30000"/>
        </a:spcBef>
        <a:spcAft>
          <a:spcPct val="0"/>
        </a:spcAft>
        <a:defRPr sz="3200">
          <a:solidFill>
            <a:schemeClr val="tx1"/>
          </a:solidFill>
          <a:latin typeface="Arial" charset="0"/>
          <a:ea typeface="MS PGothic" panose="020B0600070205080204" pitchFamily="34" charset="-128"/>
          <a:cs typeface="ＭＳ Ｐゴシック" charset="-128"/>
        </a:defRPr>
      </a:lvl2pPr>
      <a:lvl3pPr algn="l" rtl="0" eaLnBrk="0" fontAlgn="base" hangingPunct="0">
        <a:lnSpc>
          <a:spcPct val="90000"/>
        </a:lnSpc>
        <a:spcBef>
          <a:spcPct val="30000"/>
        </a:spcBef>
        <a:spcAft>
          <a:spcPct val="0"/>
        </a:spcAft>
        <a:defRPr sz="3200">
          <a:solidFill>
            <a:schemeClr val="tx1"/>
          </a:solidFill>
          <a:latin typeface="Arial" charset="0"/>
          <a:ea typeface="MS PGothic" panose="020B0600070205080204" pitchFamily="34" charset="-128"/>
          <a:cs typeface="ＭＳ Ｐゴシック" charset="-128"/>
        </a:defRPr>
      </a:lvl3pPr>
      <a:lvl4pPr algn="l" rtl="0" eaLnBrk="0" fontAlgn="base" hangingPunct="0">
        <a:lnSpc>
          <a:spcPct val="90000"/>
        </a:lnSpc>
        <a:spcBef>
          <a:spcPct val="30000"/>
        </a:spcBef>
        <a:spcAft>
          <a:spcPct val="0"/>
        </a:spcAft>
        <a:defRPr sz="3200">
          <a:solidFill>
            <a:schemeClr val="tx1"/>
          </a:solidFill>
          <a:latin typeface="Arial" charset="0"/>
          <a:ea typeface="MS PGothic" panose="020B0600070205080204" pitchFamily="34" charset="-128"/>
          <a:cs typeface="ＭＳ Ｐゴシック" charset="-128"/>
        </a:defRPr>
      </a:lvl4pPr>
      <a:lvl5pPr algn="l" rtl="0" eaLnBrk="0" fontAlgn="base" hangingPunct="0">
        <a:lnSpc>
          <a:spcPct val="90000"/>
        </a:lnSpc>
        <a:spcBef>
          <a:spcPct val="30000"/>
        </a:spcBef>
        <a:spcAft>
          <a:spcPct val="0"/>
        </a:spcAft>
        <a:defRPr sz="3200">
          <a:solidFill>
            <a:schemeClr val="tx1"/>
          </a:solidFill>
          <a:latin typeface="Arial" charset="0"/>
          <a:ea typeface="MS PGothic" panose="020B0600070205080204" pitchFamily="34" charset="-128"/>
          <a:cs typeface="ＭＳ Ｐゴシック" charset="-128"/>
        </a:defRPr>
      </a:lvl5pPr>
      <a:lvl6pPr marL="457200" algn="l" rtl="0" fontAlgn="base">
        <a:lnSpc>
          <a:spcPct val="90000"/>
        </a:lnSpc>
        <a:spcBef>
          <a:spcPct val="30000"/>
        </a:spcBef>
        <a:spcAft>
          <a:spcPct val="0"/>
        </a:spcAft>
        <a:defRPr sz="3200">
          <a:solidFill>
            <a:schemeClr val="tx1"/>
          </a:solidFill>
          <a:latin typeface="Arial" charset="0"/>
        </a:defRPr>
      </a:lvl6pPr>
      <a:lvl7pPr marL="914400" algn="l" rtl="0" fontAlgn="base">
        <a:lnSpc>
          <a:spcPct val="90000"/>
        </a:lnSpc>
        <a:spcBef>
          <a:spcPct val="30000"/>
        </a:spcBef>
        <a:spcAft>
          <a:spcPct val="0"/>
        </a:spcAft>
        <a:defRPr sz="3200">
          <a:solidFill>
            <a:schemeClr val="tx1"/>
          </a:solidFill>
          <a:latin typeface="Arial" charset="0"/>
        </a:defRPr>
      </a:lvl7pPr>
      <a:lvl8pPr marL="1371600" algn="l" rtl="0" fontAlgn="base">
        <a:lnSpc>
          <a:spcPct val="90000"/>
        </a:lnSpc>
        <a:spcBef>
          <a:spcPct val="30000"/>
        </a:spcBef>
        <a:spcAft>
          <a:spcPct val="0"/>
        </a:spcAft>
        <a:defRPr sz="3200">
          <a:solidFill>
            <a:schemeClr val="tx1"/>
          </a:solidFill>
          <a:latin typeface="Arial" charset="0"/>
        </a:defRPr>
      </a:lvl8pPr>
      <a:lvl9pPr marL="1828800" algn="l" rtl="0" fontAlgn="base">
        <a:lnSpc>
          <a:spcPct val="90000"/>
        </a:lnSpc>
        <a:spcBef>
          <a:spcPct val="30000"/>
        </a:spcBef>
        <a:spcAft>
          <a:spcPct val="0"/>
        </a:spcAft>
        <a:defRPr sz="3200">
          <a:solidFill>
            <a:schemeClr val="tx1"/>
          </a:solidFill>
          <a:latin typeface="Arial" charset="0"/>
        </a:defRPr>
      </a:lvl9pPr>
    </p:titleStyle>
    <p:bodyStyle>
      <a:lvl1pPr marL="190500" indent="-190500" algn="l" rtl="0" eaLnBrk="0" fontAlgn="base" hangingPunct="0">
        <a:lnSpc>
          <a:spcPct val="90000"/>
        </a:lnSpc>
        <a:spcBef>
          <a:spcPct val="20000"/>
        </a:spcBef>
        <a:spcAft>
          <a:spcPct val="0"/>
        </a:spcAft>
        <a:buClr>
          <a:schemeClr val="tx2"/>
        </a:buClr>
        <a:buSzPct val="80000"/>
        <a:buFont typeface="Arial" panose="020B0604020202020204" pitchFamily="34" charset="0"/>
        <a:buChar char="•"/>
        <a:defRPr sz="2400">
          <a:solidFill>
            <a:schemeClr val="tx1"/>
          </a:solidFill>
          <a:latin typeface="Arial" charset="0"/>
          <a:ea typeface="MS PGothic" panose="020B0600070205080204" pitchFamily="34" charset="-128"/>
          <a:cs typeface="+mn-cs"/>
        </a:defRPr>
      </a:lvl1pPr>
      <a:lvl2pPr marL="382588" indent="-190500" algn="l" rtl="0" eaLnBrk="0" fontAlgn="base" hangingPunct="0">
        <a:lnSpc>
          <a:spcPct val="90000"/>
        </a:lnSpc>
        <a:spcBef>
          <a:spcPct val="20000"/>
        </a:spcBef>
        <a:spcAft>
          <a:spcPct val="0"/>
        </a:spcAft>
        <a:buClr>
          <a:schemeClr val="tx2"/>
        </a:buClr>
        <a:buSzPct val="80000"/>
        <a:buFont typeface="Arial" panose="020B0604020202020204" pitchFamily="34" charset="0"/>
        <a:buChar char="•"/>
        <a:defRPr sz="2400">
          <a:solidFill>
            <a:schemeClr val="tx1"/>
          </a:solidFill>
          <a:latin typeface="Arial" charset="0"/>
          <a:ea typeface="MS PGothic" panose="020B0600070205080204" pitchFamily="34" charset="-128"/>
          <a:cs typeface="ＭＳ Ｐゴシック"/>
        </a:defRPr>
      </a:lvl2pPr>
      <a:lvl3pPr marL="582613" indent="-198438" algn="l" rtl="0" eaLnBrk="0" fontAlgn="base" hangingPunct="0">
        <a:lnSpc>
          <a:spcPct val="90000"/>
        </a:lnSpc>
        <a:spcBef>
          <a:spcPct val="20000"/>
        </a:spcBef>
        <a:spcAft>
          <a:spcPct val="0"/>
        </a:spcAft>
        <a:buClr>
          <a:schemeClr val="tx2"/>
        </a:buClr>
        <a:buSzPct val="80000"/>
        <a:buFont typeface="Arial" panose="020B0604020202020204" pitchFamily="34" charset="0"/>
        <a:buChar char="•"/>
        <a:defRPr sz="2000">
          <a:solidFill>
            <a:schemeClr val="tx1"/>
          </a:solidFill>
          <a:latin typeface="Arial" charset="0"/>
          <a:ea typeface="MS PGothic" panose="020B0600070205080204" pitchFamily="34" charset="-128"/>
          <a:cs typeface="ＭＳ Ｐゴシック"/>
        </a:defRPr>
      </a:lvl3pPr>
      <a:lvl4pPr marL="763588" indent="-179388" algn="l" rtl="0" eaLnBrk="0" fontAlgn="base" hangingPunct="0">
        <a:lnSpc>
          <a:spcPct val="90000"/>
        </a:lnSpc>
        <a:spcBef>
          <a:spcPct val="20000"/>
        </a:spcBef>
        <a:spcAft>
          <a:spcPct val="0"/>
        </a:spcAft>
        <a:buClr>
          <a:schemeClr val="tx2"/>
        </a:buClr>
        <a:buSzPct val="80000"/>
        <a:buFont typeface="Arial" panose="020B0604020202020204" pitchFamily="34" charset="0"/>
        <a:buChar char="•"/>
        <a:defRPr sz="2000">
          <a:solidFill>
            <a:schemeClr val="tx1"/>
          </a:solidFill>
          <a:latin typeface="Arial" charset="0"/>
          <a:ea typeface="MS PGothic" panose="020B0600070205080204" pitchFamily="34" charset="-128"/>
          <a:cs typeface="ＭＳ Ｐゴシック"/>
        </a:defRPr>
      </a:lvl4pPr>
      <a:lvl5pPr marL="965200" indent="-200025" algn="l" rtl="0" eaLnBrk="0" fontAlgn="base" hangingPunct="0">
        <a:lnSpc>
          <a:spcPct val="90000"/>
        </a:lnSpc>
        <a:spcBef>
          <a:spcPct val="20000"/>
        </a:spcBef>
        <a:spcAft>
          <a:spcPct val="0"/>
        </a:spcAft>
        <a:buClr>
          <a:schemeClr val="tx2"/>
        </a:buClr>
        <a:buSzPct val="80000"/>
        <a:buFont typeface="Arial" panose="020B0604020202020204" pitchFamily="34" charset="0"/>
        <a:buChar char="•"/>
        <a:defRPr sz="2000">
          <a:solidFill>
            <a:schemeClr val="tx1"/>
          </a:solidFill>
          <a:latin typeface="Arial" charset="0"/>
          <a:ea typeface="MS PGothic" panose="020B0600070205080204" pitchFamily="34" charset="-128"/>
          <a:cs typeface="ＭＳ Ｐゴシック"/>
        </a:defRPr>
      </a:lvl5pPr>
      <a:lvl6pPr marL="1422400" indent="-200025" algn="l" rtl="0" fontAlgn="base">
        <a:lnSpc>
          <a:spcPct val="90000"/>
        </a:lnSpc>
        <a:spcBef>
          <a:spcPct val="20000"/>
        </a:spcBef>
        <a:spcAft>
          <a:spcPct val="0"/>
        </a:spcAft>
        <a:buClr>
          <a:schemeClr val="tx2"/>
        </a:buClr>
        <a:buSzPct val="80000"/>
        <a:buFont typeface="Arial" charset="0"/>
        <a:buChar char="•"/>
        <a:defRPr>
          <a:solidFill>
            <a:schemeClr val="tx1"/>
          </a:solidFill>
          <a:latin typeface="+mn-lt"/>
        </a:defRPr>
      </a:lvl6pPr>
      <a:lvl7pPr marL="1879600" indent="-200025" algn="l" rtl="0" fontAlgn="base">
        <a:lnSpc>
          <a:spcPct val="90000"/>
        </a:lnSpc>
        <a:spcBef>
          <a:spcPct val="20000"/>
        </a:spcBef>
        <a:spcAft>
          <a:spcPct val="0"/>
        </a:spcAft>
        <a:buClr>
          <a:schemeClr val="tx2"/>
        </a:buClr>
        <a:buSzPct val="80000"/>
        <a:buFont typeface="Arial" charset="0"/>
        <a:buChar char="•"/>
        <a:defRPr>
          <a:solidFill>
            <a:schemeClr val="tx1"/>
          </a:solidFill>
          <a:latin typeface="+mn-lt"/>
        </a:defRPr>
      </a:lvl7pPr>
      <a:lvl8pPr marL="2336800" indent="-200025" algn="l" rtl="0" fontAlgn="base">
        <a:lnSpc>
          <a:spcPct val="90000"/>
        </a:lnSpc>
        <a:spcBef>
          <a:spcPct val="20000"/>
        </a:spcBef>
        <a:spcAft>
          <a:spcPct val="0"/>
        </a:spcAft>
        <a:buClr>
          <a:schemeClr val="tx2"/>
        </a:buClr>
        <a:buSzPct val="80000"/>
        <a:buFont typeface="Arial" charset="0"/>
        <a:buChar char="•"/>
        <a:defRPr>
          <a:solidFill>
            <a:schemeClr val="tx1"/>
          </a:solidFill>
          <a:latin typeface="+mn-lt"/>
        </a:defRPr>
      </a:lvl8pPr>
      <a:lvl9pPr marL="2794000" indent="-200025" algn="l" rtl="0" fontAlgn="base">
        <a:lnSpc>
          <a:spcPct val="90000"/>
        </a:lnSpc>
        <a:spcBef>
          <a:spcPct val="20000"/>
        </a:spcBef>
        <a:spcAft>
          <a:spcPct val="0"/>
        </a:spcAft>
        <a:buClr>
          <a:schemeClr val="tx2"/>
        </a:buClr>
        <a:buSzPct val="80000"/>
        <a:buFont typeface="Arial" charset="0"/>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ideo" Target="https://www.youtube.com/embed/8hzEY2b0Dak" TargetMode="External"/><Relationship Id="rId6" Type="http://schemas.openxmlformats.org/officeDocument/2006/relationships/image" Target="../media/image4.gif"/><Relationship Id="rId5" Type="http://schemas.openxmlformats.org/officeDocument/2006/relationships/image" Target="../media/image11.jpeg"/><Relationship Id="rId4" Type="http://schemas.openxmlformats.org/officeDocument/2006/relationships/hyperlink" Target="https://www.youtube.com/watch?v=8hzEY2b0Da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CO72TQvm3m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hyperlink" Target="http://www.ns.nl/kaartautomaatdem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ChangeArrowheads="1"/>
          </p:cNvSpPr>
          <p:nvPr/>
        </p:nvSpPr>
        <p:spPr bwMode="auto">
          <a:xfrm>
            <a:off x="233363" y="266700"/>
            <a:ext cx="87201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90000"/>
              </a:lnSpc>
              <a:spcBef>
                <a:spcPct val="20000"/>
              </a:spcBef>
              <a:buClr>
                <a:schemeClr val="tx2"/>
              </a:buClr>
              <a:buSzPct val="80000"/>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tx2"/>
              </a:buClr>
              <a:buSzPct val="80000"/>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tx2"/>
              </a:buClr>
              <a:buSzPct val="8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tx2"/>
              </a:buClr>
              <a:buSzPct val="8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0000"/>
              </a:spcBef>
              <a:buClr>
                <a:schemeClr val="tx2"/>
              </a:buClr>
              <a:buSzPct val="8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0000"/>
              </a:spcBef>
              <a:spcAft>
                <a:spcPct val="0"/>
              </a:spcAft>
              <a:buClr>
                <a:schemeClr val="tx2"/>
              </a:buClr>
              <a:buSzPct val="8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0000"/>
              </a:spcBef>
              <a:spcAft>
                <a:spcPct val="0"/>
              </a:spcAft>
              <a:buClr>
                <a:schemeClr val="tx2"/>
              </a:buClr>
              <a:buSzPct val="8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0000"/>
              </a:spcBef>
              <a:spcAft>
                <a:spcPct val="0"/>
              </a:spcAft>
              <a:buClr>
                <a:schemeClr val="tx2"/>
              </a:buClr>
              <a:buSzPct val="8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0000"/>
              </a:spcBef>
              <a:spcAft>
                <a:spcPct val="0"/>
              </a:spcAft>
              <a:buClr>
                <a:schemeClr val="tx2"/>
              </a:buClr>
              <a:buSzPct val="8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fontAlgn="base">
              <a:lnSpc>
                <a:spcPct val="80000"/>
              </a:lnSpc>
              <a:spcBef>
                <a:spcPct val="0"/>
              </a:spcBef>
              <a:spcAft>
                <a:spcPct val="0"/>
              </a:spcAft>
              <a:buClrTx/>
              <a:buSzTx/>
              <a:buFontTx/>
              <a:buNone/>
            </a:pPr>
            <a:endParaRPr lang="nl-NL" altLang="nl-NL" sz="4000" b="1">
              <a:solidFill>
                <a:srgbClr val="00426F"/>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1621821508"/>
              </p:ext>
            </p:extLst>
          </p:nvPr>
        </p:nvGraphicFramePr>
        <p:xfrm>
          <a:off x="5241110" y="5209417"/>
          <a:ext cx="833120" cy="396322"/>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198161">
                <a:tc>
                  <a:txBody>
                    <a:bodyPr/>
                    <a:lstStyle/>
                    <a:p>
                      <a:endParaRPr lang="nl-NL" sz="2000" b="0" kern="1200" dirty="0">
                        <a:solidFill>
                          <a:schemeClr val="tx1"/>
                        </a:solidFill>
                        <a:latin typeface="Arial" panose="020B0604020202020204" pitchFamily="34" charset="0"/>
                        <a:ea typeface="ＭＳ Ｐゴシック" panose="020B0600070205080204" pitchFamily="34" charset="-128"/>
                        <a:cs typeface="+mn-cs"/>
                      </a:endParaRPr>
                    </a:p>
                  </a:txBody>
                  <a:tcPr marT="45761" marB="45761">
                    <a:solidFill>
                      <a:schemeClr val="bg1"/>
                    </a:solidFill>
                  </a:tcPr>
                </a:tc>
                <a:tc>
                  <a:txBody>
                    <a:bodyPr/>
                    <a:lstStyle/>
                    <a:p>
                      <a:pPr marL="361950" indent="0"/>
                      <a:endParaRPr lang="nl-NL" sz="2000" b="0" kern="1200" dirty="0">
                        <a:solidFill>
                          <a:schemeClr val="tx1"/>
                        </a:solidFill>
                        <a:latin typeface="Arial" panose="020B0604020202020204" pitchFamily="34" charset="0"/>
                        <a:ea typeface="ＭＳ Ｐゴシック" panose="020B0600070205080204" pitchFamily="34" charset="-128"/>
                        <a:cs typeface="+mn-cs"/>
                      </a:endParaRPr>
                    </a:p>
                  </a:txBody>
                  <a:tcPr marT="45761" marB="45761">
                    <a:solidFill>
                      <a:schemeClr val="bg1"/>
                    </a:solidFill>
                  </a:tcPr>
                </a:tc>
                <a:tc>
                  <a:txBody>
                    <a:bodyPr/>
                    <a:lstStyle/>
                    <a:p>
                      <a:pPr marL="266700" indent="0"/>
                      <a:endParaRPr lang="nl-NL" sz="2000" b="0" kern="1200" dirty="0">
                        <a:solidFill>
                          <a:schemeClr val="tx1"/>
                        </a:solidFill>
                        <a:latin typeface="Arial" panose="020B0604020202020204" pitchFamily="34" charset="0"/>
                        <a:ea typeface="ＭＳ Ｐゴシック" panose="020B0600070205080204" pitchFamily="34" charset="-128"/>
                        <a:cs typeface="+mn-cs"/>
                      </a:endParaRPr>
                    </a:p>
                  </a:txBody>
                  <a:tcPr marT="45761" marB="45761">
                    <a:solidFill>
                      <a:schemeClr val="bg1"/>
                    </a:solidFill>
                  </a:tcPr>
                </a:tc>
                <a:tc>
                  <a:txBody>
                    <a:bodyPr/>
                    <a:lstStyle/>
                    <a:p>
                      <a:pPr marL="266700" marR="0" indent="0" algn="l" defTabSz="914400" rtl="0" eaLnBrk="1" fontAlgn="auto" latinLnBrk="0" hangingPunct="1">
                        <a:lnSpc>
                          <a:spcPct val="100000"/>
                        </a:lnSpc>
                        <a:spcBef>
                          <a:spcPts val="0"/>
                        </a:spcBef>
                        <a:spcAft>
                          <a:spcPts val="0"/>
                        </a:spcAft>
                        <a:buClrTx/>
                        <a:buSzTx/>
                        <a:buFontTx/>
                        <a:buNone/>
                        <a:tabLst/>
                        <a:defRPr/>
                      </a:pPr>
                      <a:endParaRPr lang="nl-NL" sz="2000" b="0" kern="1200" dirty="0">
                        <a:solidFill>
                          <a:schemeClr val="tx1"/>
                        </a:solidFill>
                        <a:latin typeface="Arial" panose="020B0604020202020204" pitchFamily="34" charset="0"/>
                        <a:ea typeface="ＭＳ Ｐゴシック" panose="020B0600070205080204" pitchFamily="34" charset="-128"/>
                        <a:cs typeface="+mn-cs"/>
                      </a:endParaRPr>
                    </a:p>
                  </a:txBody>
                  <a:tcPr marT="45761" marB="45761">
                    <a:solidFill>
                      <a:schemeClr val="bg1"/>
                    </a:solidFill>
                  </a:tcPr>
                </a:tc>
                <a:extLst>
                  <a:ext uri="{0D108BD9-81ED-4DB2-BD59-A6C34878D82A}">
                    <a16:rowId xmlns:a16="http://schemas.microsoft.com/office/drawing/2014/main" val="10000"/>
                  </a:ext>
                </a:extLst>
              </a:tr>
            </a:tbl>
          </a:graphicData>
        </a:graphic>
      </p:graphicFrame>
      <p:sp>
        <p:nvSpPr>
          <p:cNvPr id="3" name="Titel 2"/>
          <p:cNvSpPr>
            <a:spLocks noGrp="1"/>
          </p:cNvSpPr>
          <p:nvPr>
            <p:ph type="title"/>
          </p:nvPr>
        </p:nvSpPr>
        <p:spPr/>
        <p:txBody>
          <a:bodyPr/>
          <a:lstStyle/>
          <a:p>
            <a:r>
              <a:rPr lang="nl-NL" smtClean="0"/>
              <a:t>Laaggeletterden, migranten &amp; De apotheek</a:t>
            </a:r>
            <a:endParaRPr lang="nl-NL" dirty="0"/>
          </a:p>
        </p:txBody>
      </p:sp>
      <p:sp>
        <p:nvSpPr>
          <p:cNvPr id="6" name="Tijdelijke aanduiding voor tekst 5"/>
          <p:cNvSpPr>
            <a:spLocks noGrp="1"/>
          </p:cNvSpPr>
          <p:nvPr>
            <p:ph type="body" idx="1"/>
          </p:nvPr>
        </p:nvSpPr>
        <p:spPr/>
        <p:txBody>
          <a:bodyPr/>
          <a:lstStyle/>
          <a:p>
            <a:endParaRPr lang="nl-NL"/>
          </a:p>
        </p:txBody>
      </p:sp>
      <p:sp>
        <p:nvSpPr>
          <p:cNvPr id="5" name="Tekstvak 4"/>
          <p:cNvSpPr txBox="1"/>
          <p:nvPr/>
        </p:nvSpPr>
        <p:spPr>
          <a:xfrm>
            <a:off x="953157" y="5661982"/>
            <a:ext cx="1841500" cy="369332"/>
          </a:xfrm>
          <a:prstGeom prst="rect">
            <a:avLst/>
          </a:prstGeom>
          <a:noFill/>
        </p:spPr>
        <p:txBody>
          <a:bodyPr wrap="square" rtlCol="0">
            <a:spAutoFit/>
          </a:bodyPr>
          <a:lstStyle/>
          <a:p>
            <a:r>
              <a:rPr lang="nl-NL" dirty="0"/>
              <a:t>2017</a:t>
            </a: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1056" y="789850"/>
            <a:ext cx="2172287" cy="162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p:cNvPicPr>
            <a:picLocks noChangeAspect="1"/>
          </p:cNvPicPr>
          <p:nvPr/>
        </p:nvPicPr>
        <p:blipFill rotWithShape="1">
          <a:blip r:embed="rId4" cstate="print">
            <a:extLst>
              <a:ext uri="{28A0092B-C50C-407E-A947-70E740481C1C}">
                <a14:useLocalDpi xmlns:a14="http://schemas.microsoft.com/office/drawing/2010/main" val="0"/>
              </a:ext>
            </a:extLst>
          </a:blip>
          <a:srcRect t="14138" r="18782"/>
          <a:stretch/>
        </p:blipFill>
        <p:spPr>
          <a:xfrm>
            <a:off x="7779626" y="5661982"/>
            <a:ext cx="945931" cy="308251"/>
          </a:xfrm>
          <a:prstGeom prst="rect">
            <a:avLst/>
          </a:prstGeom>
        </p:spPr>
      </p:pic>
    </p:spTree>
    <p:extLst>
      <p:ext uri="{BB962C8B-B14F-4D97-AF65-F5344CB8AC3E}">
        <p14:creationId xmlns:p14="http://schemas.microsoft.com/office/powerpoint/2010/main" val="59931899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0996"/>
            <a:ext cx="9144001" cy="6385302"/>
          </a:xfrm>
          <a:prstGeom prst="rect">
            <a:avLst/>
          </a:prstGeom>
        </p:spPr>
      </p:pic>
      <p:sp>
        <p:nvSpPr>
          <p:cNvPr id="6" name="Rechthoek 5"/>
          <p:cNvSpPr/>
          <p:nvPr/>
        </p:nvSpPr>
        <p:spPr>
          <a:xfrm>
            <a:off x="-1" y="4379916"/>
            <a:ext cx="9144002" cy="1569660"/>
          </a:xfrm>
          <a:prstGeom prst="rect">
            <a:avLst/>
          </a:prstGeom>
          <a:solidFill>
            <a:schemeClr val="bg1">
              <a:alpha val="92000"/>
            </a:schemeClr>
          </a:solidFill>
        </p:spPr>
        <p:txBody>
          <a:bodyPr wrap="square">
            <a:spAutoFit/>
          </a:bodyPr>
          <a:lstStyle/>
          <a:p>
            <a:pPr algn="ctr"/>
            <a:r>
              <a:rPr lang="nl-NL" sz="2400" i="1" dirty="0">
                <a:solidFill>
                  <a:srgbClr val="002060"/>
                </a:solidFill>
              </a:rPr>
              <a:t>“Overal had ik er last van. Bij de bibliotheek, het stadhuis,</a:t>
            </a:r>
          </a:p>
          <a:p>
            <a:pPr algn="ctr"/>
            <a:r>
              <a:rPr lang="nl-NL" sz="2400" i="1" dirty="0">
                <a:solidFill>
                  <a:srgbClr val="002060"/>
                </a:solidFill>
              </a:rPr>
              <a:t>de dokter, de apotheek… Dan zeiden ze: tweemaal</a:t>
            </a:r>
          </a:p>
          <a:p>
            <a:pPr algn="ctr"/>
            <a:r>
              <a:rPr lang="nl-NL" sz="2400" i="1" dirty="0">
                <a:solidFill>
                  <a:srgbClr val="002060"/>
                </a:solidFill>
              </a:rPr>
              <a:t>daags één tablet. Ik begreep het niet goed en voor ik</a:t>
            </a:r>
          </a:p>
          <a:p>
            <a:pPr algn="ctr"/>
            <a:r>
              <a:rPr lang="nl-NL" sz="2400" i="1" dirty="0">
                <a:solidFill>
                  <a:srgbClr val="002060"/>
                </a:solidFill>
              </a:rPr>
              <a:t>de deur uit was, was ik het al vergeten.”</a:t>
            </a:r>
            <a:endParaRPr lang="nl-NL" sz="2800" dirty="0">
              <a:latin typeface="Calibri" panose="020F0502020204030204" pitchFamily="34" charset="0"/>
            </a:endParaRPr>
          </a:p>
        </p:txBody>
      </p:sp>
      <p:pic>
        <p:nvPicPr>
          <p:cNvPr id="4" name="Afbeelding 3"/>
          <p:cNvPicPr>
            <a:picLocks noChangeAspect="1"/>
          </p:cNvPicPr>
          <p:nvPr/>
        </p:nvPicPr>
        <p:blipFill rotWithShape="1">
          <a:blip r:embed="rId4" cstate="print">
            <a:extLst>
              <a:ext uri="{28A0092B-C50C-407E-A947-70E740481C1C}">
                <a14:useLocalDpi xmlns:a14="http://schemas.microsoft.com/office/drawing/2010/main" val="0"/>
              </a:ext>
            </a:extLst>
          </a:blip>
          <a:srcRect t="14138" r="18782"/>
          <a:stretch/>
        </p:blipFill>
        <p:spPr>
          <a:xfrm>
            <a:off x="7725104" y="6046055"/>
            <a:ext cx="945931" cy="308251"/>
          </a:xfrm>
          <a:prstGeom prst="rect">
            <a:avLst/>
          </a:prstGeom>
        </p:spPr>
      </p:pic>
    </p:spTree>
    <p:extLst>
      <p:ext uri="{BB962C8B-B14F-4D97-AF65-F5344CB8AC3E}">
        <p14:creationId xmlns:p14="http://schemas.microsoft.com/office/powerpoint/2010/main" val="426853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60400" y="1491802"/>
            <a:ext cx="7658100" cy="3820427"/>
          </a:xfrm>
        </p:spPr>
        <p:txBody>
          <a:bodyPr>
            <a:normAutofit/>
          </a:bodyPr>
          <a:lstStyle/>
          <a:p>
            <a:pPr marL="0" indent="0">
              <a:buNone/>
              <a:defRPr/>
            </a:pPr>
            <a:r>
              <a:rPr lang="nl-NL" sz="2400" dirty="0"/>
              <a:t>Medicatie wordt niet goed gebruikt omdat de patiënt: </a:t>
            </a:r>
          </a:p>
          <a:p>
            <a:pPr marL="0" indent="0">
              <a:buNone/>
              <a:defRPr/>
            </a:pPr>
            <a:endParaRPr lang="nl-NL" sz="2400" dirty="0"/>
          </a:p>
          <a:p>
            <a:pPr>
              <a:defRPr/>
            </a:pPr>
            <a:r>
              <a:rPr lang="nl-NL" sz="2400" dirty="0"/>
              <a:t>de uitleg van huisarts of apotheek niet of verkeerd begrijpt</a:t>
            </a:r>
          </a:p>
          <a:p>
            <a:pPr>
              <a:defRPr/>
            </a:pPr>
            <a:r>
              <a:rPr lang="nl-NL" sz="2400" dirty="0"/>
              <a:t>het etiket of de bijsluiter niet begrijpt</a:t>
            </a:r>
          </a:p>
          <a:p>
            <a:pPr>
              <a:defRPr/>
            </a:pPr>
            <a:r>
              <a:rPr lang="nl-NL" sz="2400" dirty="0"/>
              <a:t>in verwarring wordt gebracht door veranderen van doosje en merk (uiterlijk)</a:t>
            </a:r>
          </a:p>
          <a:p>
            <a:r>
              <a:rPr lang="nl-NL" altLang="nl-NL" sz="2400" dirty="0"/>
              <a:t>belang van zijn medicatie niet begrijpt</a:t>
            </a:r>
          </a:p>
          <a:p>
            <a:r>
              <a:rPr lang="nl-NL" sz="2400" dirty="0"/>
              <a:t>de medicatierol (baxter) niet begrijpt</a:t>
            </a:r>
          </a:p>
          <a:p>
            <a:endParaRPr lang="nl-NL" sz="2400" dirty="0"/>
          </a:p>
          <a:p>
            <a:pPr>
              <a:buFontTx/>
              <a:buChar char="-"/>
              <a:defRPr/>
            </a:pPr>
            <a:endParaRPr lang="nl-NL" sz="2400" dirty="0"/>
          </a:p>
          <a:p>
            <a:pPr marL="0" indent="0">
              <a:buNone/>
              <a:defRPr/>
            </a:pPr>
            <a:endParaRPr lang="nl-NL" sz="2400" dirty="0"/>
          </a:p>
          <a:p>
            <a:pPr>
              <a:buFontTx/>
              <a:buChar char="-"/>
              <a:defRPr/>
            </a:pPr>
            <a:endParaRPr lang="nl-NL" dirty="0">
              <a:ea typeface="+mn-ea"/>
            </a:endParaRPr>
          </a:p>
          <a:p>
            <a:pPr>
              <a:buFontTx/>
              <a:buChar char="-"/>
              <a:defRPr/>
            </a:pPr>
            <a:endParaRPr lang="nl-NL" dirty="0">
              <a:ea typeface="+mn-ea"/>
            </a:endParaRPr>
          </a:p>
        </p:txBody>
      </p:sp>
      <p:sp>
        <p:nvSpPr>
          <p:cNvPr id="7" name="Titel 3"/>
          <p:cNvSpPr txBox="1">
            <a:spLocks/>
          </p:cNvSpPr>
          <p:nvPr/>
        </p:nvSpPr>
        <p:spPr>
          <a:xfrm>
            <a:off x="660400" y="361407"/>
            <a:ext cx="7658100" cy="535531"/>
          </a:xfrm>
          <a:prstGeom prst="rect">
            <a:avLst/>
          </a:prstGeom>
          <a:solidFill>
            <a:schemeClr val="tx2">
              <a:lumMod val="40000"/>
              <a:lumOff val="60000"/>
            </a:schemeClr>
          </a:solidFill>
        </p:spPr>
        <p:txBody>
          <a:bodyPr vert="horz" wrap="square" lIns="91440" tIns="45720" rIns="91440" bIns="45720" rtlCol="0" anchor="b">
            <a:spAutoFit/>
          </a:bodyPr>
          <a:lstStyle>
            <a:lvl1pPr algn="l" defTabSz="685800" rtl="0" eaLnBrk="1" latinLnBrk="0" hangingPunct="1">
              <a:lnSpc>
                <a:spcPct val="90000"/>
              </a:lnSpc>
              <a:spcBef>
                <a:spcPct val="0"/>
              </a:spcBef>
              <a:buNone/>
              <a:defRPr sz="2400" kern="1200">
                <a:solidFill>
                  <a:srgbClr val="00436F"/>
                </a:solidFill>
                <a:latin typeface="+mj-lt"/>
                <a:ea typeface="+mj-ea"/>
                <a:cs typeface="+mj-cs"/>
              </a:defRPr>
            </a:lvl1pPr>
          </a:lstStyle>
          <a:p>
            <a:pPr algn="ctr"/>
            <a:r>
              <a:rPr lang="en-US" sz="3200" b="1" dirty="0" err="1">
                <a:ln w="0"/>
                <a:solidFill>
                  <a:srgbClr val="002060"/>
                </a:solidFill>
              </a:rPr>
              <a:t>Gevolgen</a:t>
            </a:r>
            <a:r>
              <a:rPr lang="en-US" sz="3200" b="1" dirty="0">
                <a:ln w="0"/>
                <a:solidFill>
                  <a:srgbClr val="002060"/>
                </a:solidFill>
              </a:rPr>
              <a:t> </a:t>
            </a:r>
            <a:r>
              <a:rPr lang="en-US" sz="3200" b="1" dirty="0" err="1">
                <a:ln w="0"/>
                <a:solidFill>
                  <a:srgbClr val="002060"/>
                </a:solidFill>
              </a:rPr>
              <a:t>voor</a:t>
            </a:r>
            <a:r>
              <a:rPr lang="en-US" sz="3200" b="1" dirty="0">
                <a:ln w="0"/>
                <a:solidFill>
                  <a:srgbClr val="002060"/>
                </a:solidFill>
              </a:rPr>
              <a:t> </a:t>
            </a:r>
            <a:r>
              <a:rPr lang="en-US" sz="3200" b="1" dirty="0" err="1">
                <a:ln w="0"/>
                <a:solidFill>
                  <a:srgbClr val="002060"/>
                </a:solidFill>
              </a:rPr>
              <a:t>goed</a:t>
            </a:r>
            <a:r>
              <a:rPr lang="en-US" sz="3200" b="1" dirty="0">
                <a:ln w="0"/>
                <a:solidFill>
                  <a:srgbClr val="002060"/>
                </a:solidFill>
              </a:rPr>
              <a:t> </a:t>
            </a:r>
            <a:r>
              <a:rPr lang="en-US" sz="3200" b="1" dirty="0" err="1">
                <a:ln w="0"/>
                <a:solidFill>
                  <a:srgbClr val="002060"/>
                </a:solidFill>
              </a:rPr>
              <a:t>medicatiegebruik</a:t>
            </a:r>
            <a:endParaRPr lang="nl-NL" sz="3200" b="1" dirty="0">
              <a:ln w="0"/>
              <a:solidFill>
                <a:srgbClr val="002060"/>
              </a:solidFill>
            </a:endParaRP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801398" y="5988553"/>
            <a:ext cx="945931" cy="308251"/>
          </a:xfrm>
          <a:prstGeom prst="rect">
            <a:avLst/>
          </a:prstGeom>
        </p:spPr>
      </p:pic>
    </p:spTree>
    <p:extLst>
      <p:ext uri="{BB962C8B-B14F-4D97-AF65-F5344CB8AC3E}">
        <p14:creationId xmlns:p14="http://schemas.microsoft.com/office/powerpoint/2010/main" val="96477882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414463"/>
            <a:ext cx="8229600" cy="4398686"/>
          </a:xfrm>
        </p:spPr>
        <p:txBody>
          <a:bodyPr>
            <a:normAutofit/>
          </a:bodyPr>
          <a:lstStyle/>
          <a:p>
            <a:pPr>
              <a:buFontTx/>
              <a:buChar char="-"/>
              <a:defRPr/>
            </a:pPr>
            <a:endParaRPr lang="nl-NL" dirty="0">
              <a:ea typeface="+mn-ea"/>
            </a:endParaRPr>
          </a:p>
          <a:p>
            <a:pPr marL="0" indent="0">
              <a:buNone/>
              <a:defRPr/>
            </a:pPr>
            <a:endParaRPr lang="nl-NL" dirty="0">
              <a:ea typeface="+mn-ea"/>
            </a:endParaRPr>
          </a:p>
        </p:txBody>
      </p:sp>
      <p:sp>
        <p:nvSpPr>
          <p:cNvPr id="7" name="Titel 3"/>
          <p:cNvSpPr txBox="1">
            <a:spLocks/>
          </p:cNvSpPr>
          <p:nvPr/>
        </p:nvSpPr>
        <p:spPr>
          <a:xfrm>
            <a:off x="660400" y="361407"/>
            <a:ext cx="7658100" cy="535531"/>
          </a:xfrm>
          <a:prstGeom prst="rect">
            <a:avLst/>
          </a:prstGeom>
          <a:solidFill>
            <a:schemeClr val="tx2">
              <a:lumMod val="40000"/>
              <a:lumOff val="60000"/>
            </a:schemeClr>
          </a:solidFill>
        </p:spPr>
        <p:txBody>
          <a:bodyPr vert="horz" wrap="square" lIns="91440" tIns="45720" rIns="91440" bIns="45720" rtlCol="0" anchor="b">
            <a:spAutoFit/>
          </a:bodyPr>
          <a:lstStyle>
            <a:lvl1pPr algn="l" defTabSz="685800" rtl="0" eaLnBrk="1" latinLnBrk="0" hangingPunct="1">
              <a:lnSpc>
                <a:spcPct val="90000"/>
              </a:lnSpc>
              <a:spcBef>
                <a:spcPct val="0"/>
              </a:spcBef>
              <a:buNone/>
              <a:defRPr sz="2400" kern="1200">
                <a:solidFill>
                  <a:srgbClr val="00436F"/>
                </a:solidFill>
                <a:latin typeface="+mj-lt"/>
                <a:ea typeface="+mj-ea"/>
                <a:cs typeface="+mj-cs"/>
              </a:defRPr>
            </a:lvl1pPr>
          </a:lstStyle>
          <a:p>
            <a:pPr algn="ctr"/>
            <a:r>
              <a:rPr lang="nl-NL" altLang="nl-NL" sz="3200" b="1" dirty="0">
                <a:latin typeface="Arial" panose="020B0604020202020204" pitchFamily="34" charset="0"/>
              </a:rPr>
              <a:t>Laaggeletterdheid herkennen</a:t>
            </a:r>
            <a:endParaRPr lang="nl-NL" sz="3200" b="1" dirty="0">
              <a:ln w="0"/>
              <a:solidFill>
                <a:srgbClr val="002060"/>
              </a:solidFill>
              <a:effectLst>
                <a:outerShdw blurRad="38100" dist="19050" dir="2700000" algn="tl" rotWithShape="0">
                  <a:schemeClr val="dk1">
                    <a:alpha val="40000"/>
                  </a:schemeClr>
                </a:outerShdw>
              </a:effectLst>
            </a:endParaRPr>
          </a:p>
        </p:txBody>
      </p:sp>
      <p:sp>
        <p:nvSpPr>
          <p:cNvPr id="4" name="Tijdelijke aanduiding voor inhoud 1"/>
          <p:cNvSpPr txBox="1">
            <a:spLocks/>
          </p:cNvSpPr>
          <p:nvPr/>
        </p:nvSpPr>
        <p:spPr>
          <a:xfrm>
            <a:off x="800100" y="1250731"/>
            <a:ext cx="7886700" cy="487066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buNone/>
              <a:defRPr/>
            </a:pPr>
            <a:r>
              <a:rPr lang="nl-NL" sz="2400" dirty="0"/>
              <a:t>Veel laaggeletterden zijn onzeker: ze schamen zich en proberen hun lees- en schrijfproblemen te verbergen. Hoe weet je of er een laaggeletterde patiënt aan de apotheekbalie staat?</a:t>
            </a:r>
          </a:p>
          <a:p>
            <a:pPr marL="0" indent="0">
              <a:buNone/>
              <a:defRPr/>
            </a:pPr>
            <a:endParaRPr lang="nl-NL" sz="2400" dirty="0"/>
          </a:p>
          <a:p>
            <a:pPr marL="0" indent="0">
              <a:buNone/>
              <a:defRPr/>
            </a:pPr>
            <a:endParaRPr lang="nl-NL" sz="2400" dirty="0"/>
          </a:p>
          <a:p>
            <a:pPr marL="0" indent="0">
              <a:buNone/>
              <a:defRPr/>
            </a:pPr>
            <a:endParaRPr lang="nl-NL" sz="2400" dirty="0"/>
          </a:p>
          <a:p>
            <a:pPr marL="0" indent="0">
              <a:buNone/>
              <a:defRPr/>
            </a:pPr>
            <a:endParaRPr lang="nl-NL" sz="2400" dirty="0"/>
          </a:p>
          <a:p>
            <a:pPr marL="0" indent="0">
              <a:buNone/>
              <a:defRPr/>
            </a:pPr>
            <a:endParaRPr lang="nl-NL" sz="2400" dirty="0"/>
          </a:p>
          <a:p>
            <a:pPr marL="0" indent="0">
              <a:buNone/>
              <a:defRPr/>
            </a:pPr>
            <a:endParaRPr lang="nl-NL" sz="2400" dirty="0"/>
          </a:p>
          <a:p>
            <a:pPr marL="0" indent="0">
              <a:buNone/>
              <a:defRPr/>
            </a:pPr>
            <a:endParaRPr lang="nl-NL" sz="2400" dirty="0"/>
          </a:p>
          <a:p>
            <a:pPr marL="685800" lvl="2" indent="0">
              <a:buNone/>
              <a:defRPr/>
            </a:pPr>
            <a:r>
              <a:rPr lang="nl-NL" dirty="0">
                <a:hlinkClick r:id="rId4"/>
              </a:rPr>
              <a:t>https://www.youtube.com/watch?v=8hzEY2b0Dak</a:t>
            </a:r>
            <a:r>
              <a:rPr lang="nl-NL" dirty="0"/>
              <a:t> </a:t>
            </a:r>
          </a:p>
          <a:p>
            <a:pPr marL="0" indent="0">
              <a:buNone/>
              <a:defRPr/>
            </a:pPr>
            <a:endParaRPr lang="nl-NL" sz="2400" dirty="0"/>
          </a:p>
        </p:txBody>
      </p:sp>
      <p:pic>
        <p:nvPicPr>
          <p:cNvPr id="3" name="8hzEY2b0Dak"/>
          <p:cNvPicPr>
            <a:picLocks noRot="1" noChangeAspect="1"/>
          </p:cNvPicPr>
          <p:nvPr>
            <a:videoFile r:link="rId1"/>
          </p:nvPr>
        </p:nvPicPr>
        <p:blipFill>
          <a:blip r:embed="rId5"/>
          <a:stretch>
            <a:fillRect/>
          </a:stretch>
        </p:blipFill>
        <p:spPr>
          <a:xfrm>
            <a:off x="1560786" y="2972741"/>
            <a:ext cx="4572000" cy="2571750"/>
          </a:xfrm>
          <a:prstGeom prst="rect">
            <a:avLst/>
          </a:prstGeom>
        </p:spPr>
      </p:pic>
      <p:pic>
        <p:nvPicPr>
          <p:cNvPr id="6" name="Afbeelding 5"/>
          <p:cNvPicPr>
            <a:picLocks noChangeAspect="1"/>
          </p:cNvPicPr>
          <p:nvPr/>
        </p:nvPicPr>
        <p:blipFill rotWithShape="1">
          <a:blip r:embed="rId6" cstate="print">
            <a:extLst>
              <a:ext uri="{28A0092B-C50C-407E-A947-70E740481C1C}">
                <a14:useLocalDpi xmlns:a14="http://schemas.microsoft.com/office/drawing/2010/main" val="0"/>
              </a:ext>
            </a:extLst>
          </a:blip>
          <a:srcRect t="14138" r="18782"/>
          <a:stretch/>
        </p:blipFill>
        <p:spPr>
          <a:xfrm>
            <a:off x="7801398" y="5988553"/>
            <a:ext cx="945931" cy="308251"/>
          </a:xfrm>
          <a:prstGeom prst="rect">
            <a:avLst/>
          </a:prstGeom>
        </p:spPr>
      </p:pic>
    </p:spTree>
    <p:extLst>
      <p:ext uri="{BB962C8B-B14F-4D97-AF65-F5344CB8AC3E}">
        <p14:creationId xmlns:p14="http://schemas.microsoft.com/office/powerpoint/2010/main" val="198882209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b="11008"/>
          <a:stretch/>
        </p:blipFill>
        <p:spPr>
          <a:xfrm>
            <a:off x="-38746" y="-309966"/>
            <a:ext cx="9221492" cy="6664271"/>
          </a:xfrm>
          <a:prstGeom prst="rect">
            <a:avLst/>
          </a:prstGeom>
        </p:spPr>
      </p:pic>
      <p:sp>
        <p:nvSpPr>
          <p:cNvPr id="2" name="Rechthoek 1"/>
          <p:cNvSpPr/>
          <p:nvPr/>
        </p:nvSpPr>
        <p:spPr>
          <a:xfrm>
            <a:off x="-395207" y="3179734"/>
            <a:ext cx="9577953" cy="2677656"/>
          </a:xfrm>
          <a:prstGeom prst="rect">
            <a:avLst/>
          </a:prstGeom>
          <a:solidFill>
            <a:schemeClr val="bg1">
              <a:alpha val="92000"/>
            </a:schemeClr>
          </a:solidFill>
        </p:spPr>
        <p:txBody>
          <a:bodyPr wrap="square">
            <a:spAutoFit/>
          </a:bodyPr>
          <a:lstStyle/>
          <a:p>
            <a:pPr algn="ctr"/>
            <a:endParaRPr lang="nl-NL" sz="2800" dirty="0">
              <a:latin typeface="Calibri" panose="020F0502020204030204" pitchFamily="34" charset="0"/>
            </a:endParaRPr>
          </a:p>
          <a:p>
            <a:pPr algn="ctr"/>
            <a:r>
              <a:rPr lang="nl-NL" sz="2800" i="1" dirty="0">
                <a:solidFill>
                  <a:srgbClr val="002060"/>
                </a:solidFill>
              </a:rPr>
              <a:t>“Een soort schaamte.</a:t>
            </a:r>
          </a:p>
          <a:p>
            <a:pPr algn="ctr"/>
            <a:r>
              <a:rPr lang="nl-NL" sz="2800" i="1" dirty="0">
                <a:solidFill>
                  <a:srgbClr val="002060"/>
                </a:solidFill>
              </a:rPr>
              <a:t>Als je bijvoorbeeld bij de apotheek</a:t>
            </a:r>
          </a:p>
          <a:p>
            <a:pPr algn="ctr"/>
            <a:r>
              <a:rPr lang="nl-NL" sz="2800" i="1" dirty="0">
                <a:solidFill>
                  <a:srgbClr val="002060"/>
                </a:solidFill>
              </a:rPr>
              <a:t>staat, dan ben je vaak wat te terughoudend. Veel</a:t>
            </a:r>
          </a:p>
          <a:p>
            <a:pPr algn="ctr"/>
            <a:r>
              <a:rPr lang="nl-NL" sz="2800" i="1" dirty="0">
                <a:solidFill>
                  <a:srgbClr val="002060"/>
                </a:solidFill>
              </a:rPr>
              <a:t>mensen menen toch dat wij een beetje dom zijn.”</a:t>
            </a:r>
          </a:p>
          <a:p>
            <a:pPr algn="ctr"/>
            <a:endParaRPr lang="nl-NL" sz="2800" dirty="0">
              <a:latin typeface="Calibri" panose="020F0502020204030204" pitchFamily="34" charset="0"/>
            </a:endParaRPr>
          </a:p>
        </p:txBody>
      </p:sp>
      <p:pic>
        <p:nvPicPr>
          <p:cNvPr id="4" name="Afbeelding 3"/>
          <p:cNvPicPr>
            <a:picLocks noChangeAspect="1"/>
          </p:cNvPicPr>
          <p:nvPr/>
        </p:nvPicPr>
        <p:blipFill rotWithShape="1">
          <a:blip r:embed="rId4" cstate="print">
            <a:extLst>
              <a:ext uri="{28A0092B-C50C-407E-A947-70E740481C1C}">
                <a14:useLocalDpi xmlns:a14="http://schemas.microsoft.com/office/drawing/2010/main" val="0"/>
              </a:ext>
            </a:extLst>
          </a:blip>
          <a:srcRect t="14138" r="18782"/>
          <a:stretch/>
        </p:blipFill>
        <p:spPr>
          <a:xfrm>
            <a:off x="7895991" y="6046054"/>
            <a:ext cx="945931" cy="308251"/>
          </a:xfrm>
          <a:prstGeom prst="rect">
            <a:avLst/>
          </a:prstGeom>
        </p:spPr>
      </p:pic>
    </p:spTree>
    <p:extLst>
      <p:ext uri="{BB962C8B-B14F-4D97-AF65-F5344CB8AC3E}">
        <p14:creationId xmlns:p14="http://schemas.microsoft.com/office/powerpoint/2010/main" val="2476296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47700" y="1338263"/>
            <a:ext cx="8229600" cy="4237037"/>
          </a:xfrm>
        </p:spPr>
        <p:txBody>
          <a:bodyPr>
            <a:normAutofit/>
          </a:bodyPr>
          <a:lstStyle/>
          <a:p>
            <a:pPr marL="0" indent="0">
              <a:buNone/>
              <a:defRPr/>
            </a:pPr>
            <a:r>
              <a:rPr lang="nl-NL" sz="2400" dirty="0">
                <a:solidFill>
                  <a:srgbClr val="002060"/>
                </a:solidFill>
                <a:latin typeface="Arial" pitchFamily="34" charset="0"/>
                <a:cs typeface="Arial" pitchFamily="34" charset="0"/>
              </a:rPr>
              <a:t>Smoezen en uitvluchten:</a:t>
            </a:r>
          </a:p>
          <a:p>
            <a:pPr marL="0" indent="0">
              <a:buNone/>
              <a:defRPr/>
            </a:pPr>
            <a:endParaRPr lang="nl-NL" sz="2400" dirty="0">
              <a:solidFill>
                <a:srgbClr val="002060"/>
              </a:solidFill>
              <a:latin typeface="Arial" panose="020B0604020202020204" pitchFamily="34" charset="0"/>
            </a:endParaRPr>
          </a:p>
          <a:p>
            <a:pPr marL="0" indent="0">
              <a:buNone/>
            </a:pPr>
            <a:r>
              <a:rPr lang="nl-NL" sz="2400" i="1" dirty="0">
                <a:solidFill>
                  <a:srgbClr val="002060"/>
                </a:solidFill>
                <a:latin typeface="Arial" panose="020B0604020202020204" pitchFamily="34" charset="0"/>
              </a:rPr>
              <a:t>‘Dat formulier vul ik later wel in.’ </a:t>
            </a:r>
          </a:p>
          <a:p>
            <a:endParaRPr lang="nl-NL" sz="2400" i="1" dirty="0">
              <a:solidFill>
                <a:srgbClr val="002060"/>
              </a:solidFill>
              <a:latin typeface="Arial" panose="020B0604020202020204" pitchFamily="34" charset="0"/>
            </a:endParaRPr>
          </a:p>
          <a:p>
            <a:pPr marL="0" indent="0">
              <a:buNone/>
            </a:pPr>
            <a:r>
              <a:rPr lang="nl-NL" sz="2400" i="1" dirty="0">
                <a:solidFill>
                  <a:srgbClr val="002060"/>
                </a:solidFill>
                <a:latin typeface="Arial" panose="020B0604020202020204" pitchFamily="34" charset="0"/>
              </a:rPr>
              <a:t>‘Ik ben mijn bril vergeten.’ </a:t>
            </a:r>
          </a:p>
          <a:p>
            <a:endParaRPr lang="nl-NL" sz="2400" i="1" dirty="0">
              <a:solidFill>
                <a:srgbClr val="002060"/>
              </a:solidFill>
              <a:latin typeface="Arial" panose="020B0604020202020204" pitchFamily="34" charset="0"/>
            </a:endParaRPr>
          </a:p>
          <a:p>
            <a:pPr marL="0" indent="0">
              <a:buNone/>
            </a:pPr>
            <a:r>
              <a:rPr lang="nl-NL" sz="2400" i="1" dirty="0">
                <a:solidFill>
                  <a:srgbClr val="002060"/>
                </a:solidFill>
                <a:latin typeface="Arial" panose="020B0604020202020204" pitchFamily="34" charset="0"/>
              </a:rPr>
              <a:t>‘Kunt u dat invullen? Ik schrijf zo onleesbaar.’</a:t>
            </a:r>
          </a:p>
          <a:p>
            <a:endParaRPr lang="nl-NL" sz="2400" i="1" dirty="0">
              <a:solidFill>
                <a:srgbClr val="002060"/>
              </a:solidFill>
              <a:latin typeface="Arial" panose="020B0604020202020204" pitchFamily="34" charset="0"/>
            </a:endParaRPr>
          </a:p>
          <a:p>
            <a:pPr marL="0" indent="0">
              <a:buNone/>
            </a:pPr>
            <a:r>
              <a:rPr lang="nl-NL" sz="2400" i="1" dirty="0">
                <a:solidFill>
                  <a:srgbClr val="002060"/>
                </a:solidFill>
                <a:latin typeface="Arial" panose="020B0604020202020204" pitchFamily="34" charset="0"/>
              </a:rPr>
              <a:t>‘Er zat geen informatie bij.’</a:t>
            </a:r>
          </a:p>
          <a:p>
            <a:pPr marL="0" indent="0">
              <a:buNone/>
            </a:pPr>
            <a:endParaRPr lang="nl-NL" sz="2000" dirty="0">
              <a:solidFill>
                <a:srgbClr val="002060"/>
              </a:solidFill>
              <a:latin typeface="Arial" panose="020B0604020202020204" pitchFamily="34" charset="0"/>
            </a:endParaRPr>
          </a:p>
          <a:p>
            <a:pPr marL="0" indent="0">
              <a:buNone/>
            </a:pPr>
            <a:endParaRPr lang="nl-NL" sz="2000" dirty="0">
              <a:solidFill>
                <a:srgbClr val="002060"/>
              </a:solidFill>
              <a:latin typeface="Arial" panose="020B0604020202020204" pitchFamily="34" charset="0"/>
            </a:endParaRPr>
          </a:p>
          <a:p>
            <a:pPr marL="0" indent="0">
              <a:buNone/>
            </a:pPr>
            <a:endParaRPr lang="nl-NL" sz="1200" dirty="0">
              <a:solidFill>
                <a:srgbClr val="002060"/>
              </a:solidFill>
              <a:latin typeface="Arial" panose="020B0604020202020204" pitchFamily="34" charset="0"/>
            </a:endParaRPr>
          </a:p>
          <a:p>
            <a:pPr>
              <a:defRPr/>
            </a:pPr>
            <a:endParaRPr lang="nl-NL" dirty="0">
              <a:ea typeface="+mn-ea"/>
            </a:endParaRPr>
          </a:p>
        </p:txBody>
      </p:sp>
      <p:sp>
        <p:nvSpPr>
          <p:cNvPr id="6" name="Titel 3"/>
          <p:cNvSpPr txBox="1">
            <a:spLocks/>
          </p:cNvSpPr>
          <p:nvPr/>
        </p:nvSpPr>
        <p:spPr>
          <a:xfrm>
            <a:off x="660400" y="361407"/>
            <a:ext cx="7658100" cy="535531"/>
          </a:xfrm>
          <a:prstGeom prst="rect">
            <a:avLst/>
          </a:prstGeom>
          <a:solidFill>
            <a:schemeClr val="tx2">
              <a:lumMod val="40000"/>
              <a:lumOff val="60000"/>
            </a:schemeClr>
          </a:solidFill>
        </p:spPr>
        <p:txBody>
          <a:bodyPr vert="horz" wrap="square" lIns="91440" tIns="45720" rIns="91440" bIns="45720" rtlCol="0" anchor="b">
            <a:spAutoFit/>
          </a:bodyPr>
          <a:lstStyle>
            <a:lvl1pPr algn="l" defTabSz="685800" rtl="0" eaLnBrk="1" latinLnBrk="0" hangingPunct="1">
              <a:lnSpc>
                <a:spcPct val="90000"/>
              </a:lnSpc>
              <a:spcBef>
                <a:spcPct val="0"/>
              </a:spcBef>
              <a:buNone/>
              <a:defRPr sz="2400" kern="1200">
                <a:solidFill>
                  <a:srgbClr val="00436F"/>
                </a:solidFill>
                <a:latin typeface="+mj-lt"/>
                <a:ea typeface="+mj-ea"/>
                <a:cs typeface="+mj-cs"/>
              </a:defRPr>
            </a:lvl1pPr>
          </a:lstStyle>
          <a:p>
            <a:pPr algn="ctr"/>
            <a:r>
              <a:rPr lang="nl-NL" altLang="nl-NL" sz="3200" b="1" dirty="0">
                <a:latin typeface="Arial" panose="020B0604020202020204" pitchFamily="34" charset="0"/>
              </a:rPr>
              <a:t>Laaggeletterdheid herkennen</a:t>
            </a:r>
            <a:endParaRPr lang="nl-NL" sz="3200" b="1" dirty="0">
              <a:ln w="0"/>
              <a:solidFill>
                <a:srgbClr val="002060"/>
              </a:solidFill>
              <a:effectLst>
                <a:outerShdw blurRad="38100" dist="19050" dir="2700000" algn="tl" rotWithShape="0">
                  <a:schemeClr val="dk1">
                    <a:alpha val="40000"/>
                  </a:schemeClr>
                </a:outerShdw>
              </a:effectLst>
            </a:endParaRP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748846" y="6016625"/>
            <a:ext cx="945931" cy="308251"/>
          </a:xfrm>
          <a:prstGeom prst="rect">
            <a:avLst/>
          </a:prstGeom>
        </p:spPr>
      </p:pic>
    </p:spTree>
    <p:extLst>
      <p:ext uri="{BB962C8B-B14F-4D97-AF65-F5344CB8AC3E}">
        <p14:creationId xmlns:p14="http://schemas.microsoft.com/office/powerpoint/2010/main" val="372921847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452563"/>
            <a:ext cx="8229600" cy="3960265"/>
          </a:xfrm>
        </p:spPr>
        <p:txBody>
          <a:bodyPr>
            <a:normAutofit/>
          </a:bodyPr>
          <a:lstStyle/>
          <a:p>
            <a:pPr marL="0" indent="0">
              <a:buNone/>
              <a:defRPr/>
            </a:pPr>
            <a:r>
              <a:rPr lang="nl-NL" sz="2400" dirty="0">
                <a:solidFill>
                  <a:srgbClr val="002060"/>
                </a:solidFill>
                <a:latin typeface="Arial" pitchFamily="34" charset="0"/>
                <a:cs typeface="Arial" pitchFamily="34" charset="0"/>
              </a:rPr>
              <a:t>Wees alert bij: </a:t>
            </a:r>
            <a:endParaRPr lang="nl-NL" sz="2400" dirty="0">
              <a:solidFill>
                <a:srgbClr val="002060"/>
              </a:solidFill>
              <a:latin typeface="Arial" panose="020B0604020202020204" pitchFamily="34" charset="0"/>
            </a:endParaRPr>
          </a:p>
          <a:p>
            <a:endParaRPr lang="nl-NL" sz="2400" dirty="0">
              <a:solidFill>
                <a:srgbClr val="002060"/>
              </a:solidFill>
              <a:latin typeface="Arial" panose="020B0604020202020204" pitchFamily="34" charset="0"/>
            </a:endParaRPr>
          </a:p>
          <a:p>
            <a:r>
              <a:rPr lang="nl-NL" sz="2400" dirty="0">
                <a:solidFill>
                  <a:srgbClr val="002060"/>
                </a:solidFill>
                <a:latin typeface="Arial" panose="020B0604020202020204" pitchFamily="34" charset="0"/>
              </a:rPr>
              <a:t>Onjuist gebruik van medicatie</a:t>
            </a:r>
          </a:p>
          <a:p>
            <a:r>
              <a:rPr lang="nl-NL" sz="2400" dirty="0">
                <a:solidFill>
                  <a:srgbClr val="002060"/>
                </a:solidFill>
                <a:latin typeface="Arial" panose="020B0604020202020204" pitchFamily="34" charset="0"/>
              </a:rPr>
              <a:t>Het vermijden van lees- en schrijfsituaties</a:t>
            </a:r>
          </a:p>
          <a:p>
            <a:r>
              <a:rPr lang="nl-NL" sz="2400" dirty="0">
                <a:solidFill>
                  <a:srgbClr val="002060"/>
                </a:solidFill>
                <a:latin typeface="Arial" panose="020B0604020202020204" pitchFamily="34" charset="0"/>
              </a:rPr>
              <a:t>Te vroeg of te laat komen, bijv. vaak problemen rond herhaalmedicatie</a:t>
            </a:r>
          </a:p>
          <a:p>
            <a:r>
              <a:rPr lang="nl-NL" sz="2400" dirty="0">
                <a:solidFill>
                  <a:srgbClr val="002060"/>
                </a:solidFill>
                <a:latin typeface="Arial" panose="020B0604020202020204" pitchFamily="34" charset="0"/>
              </a:rPr>
              <a:t>Patiënt wordt snel boos (onmacht) als iemand vragen stelt of hem niet meteen begrijpt </a:t>
            </a:r>
          </a:p>
          <a:p>
            <a:r>
              <a:rPr lang="nl-NL" sz="2400" dirty="0">
                <a:solidFill>
                  <a:srgbClr val="002060"/>
                </a:solidFill>
                <a:latin typeface="Arial" panose="020B0604020202020204" pitchFamily="34" charset="0"/>
              </a:rPr>
              <a:t>Patiënt stelt nooit vragen of vaak dezelfde vragen</a:t>
            </a:r>
          </a:p>
          <a:p>
            <a:endParaRPr lang="nl-NL" sz="2400" dirty="0">
              <a:solidFill>
                <a:srgbClr val="002060"/>
              </a:solidFill>
              <a:latin typeface="Arial" panose="020B0604020202020204" pitchFamily="34" charset="0"/>
            </a:endParaRPr>
          </a:p>
          <a:p>
            <a:endParaRPr lang="nl-NL" sz="2400" dirty="0">
              <a:solidFill>
                <a:srgbClr val="002060"/>
              </a:solidFill>
              <a:latin typeface="Arial" panose="020B0604020202020204" pitchFamily="34" charset="0"/>
            </a:endParaRPr>
          </a:p>
          <a:p>
            <a:endParaRPr lang="nl-NL" sz="2400" dirty="0">
              <a:solidFill>
                <a:srgbClr val="002060"/>
              </a:solidFill>
              <a:latin typeface="Arial" panose="020B0604020202020204" pitchFamily="34" charset="0"/>
            </a:endParaRPr>
          </a:p>
          <a:p>
            <a:pPr marL="0" indent="0">
              <a:buNone/>
            </a:pPr>
            <a:endParaRPr lang="nl-NL" sz="1200" dirty="0">
              <a:solidFill>
                <a:srgbClr val="002060"/>
              </a:solidFill>
              <a:latin typeface="Arial" panose="020B0604020202020204" pitchFamily="34" charset="0"/>
            </a:endParaRPr>
          </a:p>
          <a:p>
            <a:pPr>
              <a:defRPr/>
            </a:pPr>
            <a:endParaRPr lang="nl-NL" dirty="0">
              <a:ea typeface="+mn-ea"/>
            </a:endParaRPr>
          </a:p>
        </p:txBody>
      </p:sp>
      <p:sp>
        <p:nvSpPr>
          <p:cNvPr id="4" name="Titel 3"/>
          <p:cNvSpPr txBox="1">
            <a:spLocks/>
          </p:cNvSpPr>
          <p:nvPr/>
        </p:nvSpPr>
        <p:spPr>
          <a:xfrm>
            <a:off x="660400" y="361407"/>
            <a:ext cx="7658100" cy="535531"/>
          </a:xfrm>
          <a:prstGeom prst="rect">
            <a:avLst/>
          </a:prstGeom>
          <a:solidFill>
            <a:schemeClr val="tx2">
              <a:lumMod val="40000"/>
              <a:lumOff val="60000"/>
            </a:schemeClr>
          </a:solidFill>
        </p:spPr>
        <p:txBody>
          <a:bodyPr vert="horz" wrap="square" lIns="91440" tIns="45720" rIns="91440" bIns="45720" rtlCol="0" anchor="b">
            <a:spAutoFit/>
          </a:bodyPr>
          <a:lstStyle>
            <a:lvl1pPr algn="l" defTabSz="685800" rtl="0" eaLnBrk="1" latinLnBrk="0" hangingPunct="1">
              <a:lnSpc>
                <a:spcPct val="90000"/>
              </a:lnSpc>
              <a:spcBef>
                <a:spcPct val="0"/>
              </a:spcBef>
              <a:buNone/>
              <a:defRPr sz="2400" kern="1200">
                <a:solidFill>
                  <a:srgbClr val="00436F"/>
                </a:solidFill>
                <a:latin typeface="+mj-lt"/>
                <a:ea typeface="+mj-ea"/>
                <a:cs typeface="+mj-cs"/>
              </a:defRPr>
            </a:lvl1pPr>
          </a:lstStyle>
          <a:p>
            <a:pPr algn="ctr"/>
            <a:r>
              <a:rPr lang="nl-NL" altLang="nl-NL" sz="3200" b="1" dirty="0">
                <a:latin typeface="Arial" panose="020B0604020202020204" pitchFamily="34" charset="0"/>
              </a:rPr>
              <a:t>Laaggeletterdheid herkennen</a:t>
            </a:r>
            <a:endParaRPr lang="nl-NL" sz="3200" b="1" dirty="0">
              <a:ln w="0"/>
              <a:solidFill>
                <a:srgbClr val="002060"/>
              </a:solidFill>
              <a:effectLst>
                <a:outerShdw blurRad="38100" dist="19050" dir="2700000" algn="tl" rotWithShape="0">
                  <a:schemeClr val="dk1">
                    <a:alpha val="40000"/>
                  </a:schemeClr>
                </a:outerShdw>
              </a:effectLst>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801398" y="5988553"/>
            <a:ext cx="945931" cy="308251"/>
          </a:xfrm>
          <a:prstGeom prst="rect">
            <a:avLst/>
          </a:prstGeom>
        </p:spPr>
      </p:pic>
    </p:spTree>
    <p:extLst>
      <p:ext uri="{BB962C8B-B14F-4D97-AF65-F5344CB8AC3E}">
        <p14:creationId xmlns:p14="http://schemas.microsoft.com/office/powerpoint/2010/main" val="180639596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452563"/>
            <a:ext cx="8229600" cy="3960265"/>
          </a:xfrm>
        </p:spPr>
        <p:txBody>
          <a:bodyPr>
            <a:normAutofit/>
          </a:bodyPr>
          <a:lstStyle/>
          <a:p>
            <a:pPr marL="0" indent="0">
              <a:buNone/>
            </a:pPr>
            <a:r>
              <a:rPr lang="nl-NL" sz="2400" dirty="0">
                <a:solidFill>
                  <a:srgbClr val="002060"/>
                </a:solidFill>
                <a:latin typeface="Arial" panose="020B0604020202020204" pitchFamily="34" charset="0"/>
              </a:rPr>
              <a:t>Bij vermoeden van laaggeletterdheid:</a:t>
            </a:r>
          </a:p>
          <a:p>
            <a:endParaRPr lang="nl-NL" sz="2400" dirty="0">
              <a:solidFill>
                <a:srgbClr val="002060"/>
              </a:solidFill>
              <a:latin typeface="Arial" panose="020B0604020202020204" pitchFamily="34" charset="0"/>
            </a:endParaRPr>
          </a:p>
          <a:p>
            <a:r>
              <a:rPr lang="nl-NL" sz="2400" dirty="0">
                <a:solidFill>
                  <a:srgbClr val="002060"/>
                </a:solidFill>
                <a:latin typeface="Arial" panose="020B0604020202020204" pitchFamily="34" charset="0"/>
              </a:rPr>
              <a:t>Vraag het na op een respectvolle manier, direct of indirect</a:t>
            </a:r>
            <a:br>
              <a:rPr lang="nl-NL" sz="2400" dirty="0">
                <a:solidFill>
                  <a:srgbClr val="002060"/>
                </a:solidFill>
                <a:latin typeface="Arial" panose="020B0604020202020204" pitchFamily="34" charset="0"/>
              </a:rPr>
            </a:br>
            <a:endParaRPr lang="nl-NL" sz="2400" dirty="0">
              <a:solidFill>
                <a:srgbClr val="002060"/>
              </a:solidFill>
              <a:latin typeface="Arial" panose="020B0604020202020204" pitchFamily="34" charset="0"/>
            </a:endParaRPr>
          </a:p>
          <a:p>
            <a:r>
              <a:rPr lang="nl-NL" sz="2400" dirty="0">
                <a:solidFill>
                  <a:srgbClr val="002060"/>
                </a:solidFill>
                <a:latin typeface="Arial" panose="020B0604020202020204" pitchFamily="34" charset="0"/>
              </a:rPr>
              <a:t>Leg het vast in het </a:t>
            </a:r>
            <a:r>
              <a:rPr lang="nl-NL" sz="2400" dirty="0" err="1" smtClean="0">
                <a:solidFill>
                  <a:srgbClr val="002060"/>
                </a:solidFill>
                <a:latin typeface="Arial" panose="020B0604020202020204" pitchFamily="34" charset="0"/>
              </a:rPr>
              <a:t>huisartsen</a:t>
            </a:r>
            <a:r>
              <a:rPr lang="nl-NL" sz="2400" dirty="0" err="1" smtClean="0">
                <a:solidFill>
                  <a:srgbClr val="002060"/>
                </a:solidFill>
                <a:latin typeface="Arial" panose="020B0604020202020204" pitchFamily="34" charset="0"/>
              </a:rPr>
              <a:t>InformatieSysteem</a:t>
            </a:r>
            <a:r>
              <a:rPr lang="nl-NL" sz="2400" dirty="0" smtClean="0">
                <a:solidFill>
                  <a:srgbClr val="002060"/>
                </a:solidFill>
                <a:latin typeface="Arial" panose="020B0604020202020204" pitchFamily="34" charset="0"/>
              </a:rPr>
              <a:t> (HIS</a:t>
            </a:r>
            <a:r>
              <a:rPr lang="nl-NL" sz="2400" dirty="0">
                <a:solidFill>
                  <a:srgbClr val="002060"/>
                </a:solidFill>
                <a:latin typeface="Arial" panose="020B0604020202020204" pitchFamily="34" charset="0"/>
              </a:rPr>
              <a:t>), zodat je bij ieder contact weet dat voor deze patiënt de communicatie moet worden aangepast</a:t>
            </a:r>
          </a:p>
          <a:p>
            <a:endParaRPr lang="nl-NL" sz="2400" dirty="0">
              <a:solidFill>
                <a:srgbClr val="002060"/>
              </a:solidFill>
              <a:latin typeface="Arial" panose="020B0604020202020204" pitchFamily="34" charset="0"/>
            </a:endParaRPr>
          </a:p>
          <a:p>
            <a:endParaRPr lang="nl-NL" sz="2400" dirty="0">
              <a:solidFill>
                <a:srgbClr val="002060"/>
              </a:solidFill>
              <a:latin typeface="Arial" panose="020B0604020202020204" pitchFamily="34" charset="0"/>
            </a:endParaRPr>
          </a:p>
          <a:p>
            <a:pPr marL="0" indent="0">
              <a:buNone/>
            </a:pPr>
            <a:endParaRPr lang="nl-NL" sz="1200" dirty="0">
              <a:solidFill>
                <a:srgbClr val="002060"/>
              </a:solidFill>
              <a:latin typeface="Arial" panose="020B0604020202020204" pitchFamily="34" charset="0"/>
            </a:endParaRPr>
          </a:p>
          <a:p>
            <a:pPr>
              <a:defRPr/>
            </a:pPr>
            <a:endParaRPr lang="nl-NL" dirty="0">
              <a:ea typeface="+mn-ea"/>
            </a:endParaRPr>
          </a:p>
        </p:txBody>
      </p:sp>
      <p:sp>
        <p:nvSpPr>
          <p:cNvPr id="4" name="Titel 3"/>
          <p:cNvSpPr txBox="1">
            <a:spLocks/>
          </p:cNvSpPr>
          <p:nvPr/>
        </p:nvSpPr>
        <p:spPr>
          <a:xfrm>
            <a:off x="660400" y="361407"/>
            <a:ext cx="7658100" cy="535531"/>
          </a:xfrm>
          <a:prstGeom prst="rect">
            <a:avLst/>
          </a:prstGeom>
          <a:solidFill>
            <a:schemeClr val="tx2">
              <a:lumMod val="40000"/>
              <a:lumOff val="60000"/>
            </a:schemeClr>
          </a:solidFill>
        </p:spPr>
        <p:txBody>
          <a:bodyPr vert="horz" wrap="square" lIns="91440" tIns="45720" rIns="91440" bIns="45720" rtlCol="0" anchor="b">
            <a:spAutoFit/>
          </a:bodyPr>
          <a:lstStyle>
            <a:lvl1pPr algn="l" defTabSz="685800" rtl="0" eaLnBrk="1" latinLnBrk="0" hangingPunct="1">
              <a:lnSpc>
                <a:spcPct val="90000"/>
              </a:lnSpc>
              <a:spcBef>
                <a:spcPct val="0"/>
              </a:spcBef>
              <a:buNone/>
              <a:defRPr sz="2400" kern="1200">
                <a:solidFill>
                  <a:srgbClr val="00436F"/>
                </a:solidFill>
                <a:latin typeface="+mj-lt"/>
                <a:ea typeface="+mj-ea"/>
                <a:cs typeface="+mj-cs"/>
              </a:defRPr>
            </a:lvl1pPr>
          </a:lstStyle>
          <a:p>
            <a:pPr algn="ctr"/>
            <a:r>
              <a:rPr lang="nl-NL" altLang="nl-NL" sz="3200" b="1" dirty="0">
                <a:latin typeface="Arial" panose="020B0604020202020204" pitchFamily="34" charset="0"/>
              </a:rPr>
              <a:t>Laaggeletterdheid herkennen</a:t>
            </a:r>
            <a:endParaRPr lang="nl-NL" sz="3200" b="1" dirty="0">
              <a:ln w="0"/>
              <a:solidFill>
                <a:srgbClr val="002060"/>
              </a:solidFill>
              <a:effectLst>
                <a:outerShdw blurRad="38100" dist="19050" dir="2700000" algn="tl" rotWithShape="0">
                  <a:schemeClr val="dk1">
                    <a:alpha val="40000"/>
                  </a:schemeClr>
                </a:outerShdw>
              </a:effectLst>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801398" y="5988553"/>
            <a:ext cx="945931" cy="308251"/>
          </a:xfrm>
          <a:prstGeom prst="rect">
            <a:avLst/>
          </a:prstGeom>
        </p:spPr>
      </p:pic>
    </p:spTree>
    <p:extLst>
      <p:ext uri="{BB962C8B-B14F-4D97-AF65-F5344CB8AC3E}">
        <p14:creationId xmlns:p14="http://schemas.microsoft.com/office/powerpoint/2010/main" val="54444653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242" y="3460754"/>
            <a:ext cx="3365762" cy="25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itel 1"/>
          <p:cNvSpPr>
            <a:spLocks noGrp="1"/>
          </p:cNvSpPr>
          <p:nvPr>
            <p:ph type="title"/>
          </p:nvPr>
        </p:nvSpPr>
        <p:spPr>
          <a:xfrm>
            <a:off x="457200" y="342900"/>
            <a:ext cx="8382000" cy="592138"/>
          </a:xfrm>
          <a:solidFill>
            <a:schemeClr val="tx2">
              <a:lumMod val="40000"/>
              <a:lumOff val="60000"/>
            </a:schemeClr>
          </a:solidFill>
        </p:spPr>
        <p:txBody>
          <a:bodyPr>
            <a:normAutofit/>
          </a:bodyPr>
          <a:lstStyle/>
          <a:p>
            <a:r>
              <a:rPr lang="nl-NL" altLang="nl-NL" sz="2400" b="1" dirty="0">
                <a:latin typeface="Arial" panose="020B0604020202020204" pitchFamily="34" charset="0"/>
              </a:rPr>
              <a:t> </a:t>
            </a:r>
            <a:r>
              <a:rPr lang="nl-NL" altLang="nl-NL" sz="3200" b="1" dirty="0">
                <a:latin typeface="Arial" panose="020B0604020202020204" pitchFamily="34" charset="0"/>
              </a:rPr>
              <a:t>Communiceren met laaggeletterden</a:t>
            </a:r>
          </a:p>
        </p:txBody>
      </p:sp>
      <p:sp>
        <p:nvSpPr>
          <p:cNvPr id="2" name="Tijdelijke aanduiding voor inhoud 1"/>
          <p:cNvSpPr>
            <a:spLocks noGrp="1"/>
          </p:cNvSpPr>
          <p:nvPr>
            <p:ph idx="1"/>
          </p:nvPr>
        </p:nvSpPr>
        <p:spPr>
          <a:xfrm>
            <a:off x="588578" y="1452563"/>
            <a:ext cx="8179501" cy="4548844"/>
          </a:xfrm>
        </p:spPr>
        <p:txBody>
          <a:bodyPr>
            <a:normAutofit/>
          </a:bodyPr>
          <a:lstStyle/>
          <a:p>
            <a:endParaRPr lang="nl-NL" sz="2400" dirty="0">
              <a:solidFill>
                <a:srgbClr val="002060"/>
              </a:solidFill>
              <a:latin typeface="Arial" pitchFamily="34" charset="0"/>
              <a:cs typeface="Arial" pitchFamily="34" charset="0"/>
            </a:endParaRPr>
          </a:p>
          <a:p>
            <a:r>
              <a:rPr lang="nl-NL" sz="2400" dirty="0">
                <a:solidFill>
                  <a:srgbClr val="002060"/>
                </a:solidFill>
                <a:latin typeface="Arial" pitchFamily="34" charset="0"/>
                <a:cs typeface="Arial" pitchFamily="34" charset="0"/>
              </a:rPr>
              <a:t>Spreek langzaam en duidelijk (niet hard!)</a:t>
            </a:r>
            <a:endParaRPr lang="nl-NL" sz="2400" dirty="0">
              <a:solidFill>
                <a:srgbClr val="002060"/>
              </a:solidFill>
              <a:latin typeface="Arial" panose="020B0604020202020204" pitchFamily="34" charset="0"/>
            </a:endParaRPr>
          </a:p>
          <a:p>
            <a:r>
              <a:rPr lang="nl-NL" sz="2400" dirty="0">
                <a:solidFill>
                  <a:srgbClr val="002060"/>
                </a:solidFill>
                <a:latin typeface="Arial" panose="020B0604020202020204" pitchFamily="34" charset="0"/>
              </a:rPr>
              <a:t>Maak korte zinnen</a:t>
            </a:r>
          </a:p>
          <a:p>
            <a:r>
              <a:rPr lang="nl-NL" sz="2400" dirty="0">
                <a:solidFill>
                  <a:srgbClr val="002060"/>
                </a:solidFill>
                <a:latin typeface="Arial" panose="020B0604020202020204" pitchFamily="34" charset="0"/>
              </a:rPr>
              <a:t>Gebruik eenvoudige taal  </a:t>
            </a:r>
          </a:p>
          <a:p>
            <a:r>
              <a:rPr lang="nl-NL" sz="2400" dirty="0">
                <a:solidFill>
                  <a:srgbClr val="002060"/>
                </a:solidFill>
                <a:latin typeface="Arial" panose="020B0604020202020204" pitchFamily="34" charset="0"/>
              </a:rPr>
              <a:t>Gebruik dezelfde woorden als de patiënt</a:t>
            </a:r>
          </a:p>
          <a:p>
            <a:r>
              <a:rPr lang="nl-NL" sz="2400" dirty="0">
                <a:solidFill>
                  <a:srgbClr val="002060"/>
                </a:solidFill>
                <a:latin typeface="Arial" panose="020B0604020202020204" pitchFamily="34" charset="0"/>
              </a:rPr>
              <a:t>Vermijd beeldspraak</a:t>
            </a:r>
          </a:p>
          <a:p>
            <a:pPr marL="0" indent="0">
              <a:buNone/>
            </a:pPr>
            <a:endParaRPr lang="nl-NL" sz="2000" dirty="0">
              <a:solidFill>
                <a:srgbClr val="002060"/>
              </a:solidFill>
              <a:latin typeface="Arial" panose="020B0604020202020204" pitchFamily="34" charset="0"/>
            </a:endParaRPr>
          </a:p>
          <a:p>
            <a:endParaRPr lang="nl-NL" sz="2000" dirty="0">
              <a:solidFill>
                <a:srgbClr val="002060"/>
              </a:solidFill>
              <a:latin typeface="Arial" panose="020B0604020202020204" pitchFamily="34" charset="0"/>
            </a:endParaRPr>
          </a:p>
          <a:p>
            <a:endParaRPr lang="nl-NL" sz="2000" dirty="0">
              <a:solidFill>
                <a:srgbClr val="002060"/>
              </a:solidFill>
              <a:latin typeface="Arial" panose="020B0604020202020204" pitchFamily="34" charset="0"/>
            </a:endParaRPr>
          </a:p>
          <a:p>
            <a:endParaRPr lang="nl-NL" sz="2000" dirty="0">
              <a:solidFill>
                <a:srgbClr val="002060"/>
              </a:solidFill>
              <a:latin typeface="Arial" panose="020B0604020202020204" pitchFamily="34" charset="0"/>
            </a:endParaRPr>
          </a:p>
          <a:p>
            <a:pPr marL="0" indent="0">
              <a:buNone/>
            </a:pPr>
            <a:endParaRPr lang="nl-NL" sz="1100" dirty="0">
              <a:solidFill>
                <a:srgbClr val="002060"/>
              </a:solidFill>
              <a:latin typeface="Arial" panose="020B0604020202020204" pitchFamily="34" charset="0"/>
            </a:endParaRPr>
          </a:p>
          <a:p>
            <a:pPr>
              <a:defRPr/>
            </a:pPr>
            <a:endParaRPr lang="nl-NL" dirty="0">
              <a:ea typeface="+mn-ea"/>
            </a:endParaRPr>
          </a:p>
        </p:txBody>
      </p:sp>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t="14138" r="18782"/>
          <a:stretch/>
        </p:blipFill>
        <p:spPr>
          <a:xfrm>
            <a:off x="7801398" y="5988553"/>
            <a:ext cx="945931" cy="308251"/>
          </a:xfrm>
          <a:prstGeom prst="rect">
            <a:avLst/>
          </a:prstGeom>
        </p:spPr>
      </p:pic>
    </p:spTree>
    <p:extLst>
      <p:ext uri="{BB962C8B-B14F-4D97-AF65-F5344CB8AC3E}">
        <p14:creationId xmlns:p14="http://schemas.microsoft.com/office/powerpoint/2010/main" val="170523946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a:xfrm>
            <a:off x="457200" y="342900"/>
            <a:ext cx="8382000" cy="592138"/>
          </a:xfrm>
          <a:solidFill>
            <a:schemeClr val="tx2">
              <a:lumMod val="40000"/>
              <a:lumOff val="60000"/>
            </a:schemeClr>
          </a:solidFill>
        </p:spPr>
        <p:txBody>
          <a:bodyPr>
            <a:normAutofit/>
          </a:bodyPr>
          <a:lstStyle/>
          <a:p>
            <a:r>
              <a:rPr lang="nl-NL" altLang="nl-NL" sz="2400" b="1" dirty="0">
                <a:latin typeface="Arial" panose="020B0604020202020204" pitchFamily="34" charset="0"/>
              </a:rPr>
              <a:t> </a:t>
            </a:r>
            <a:r>
              <a:rPr lang="nl-NL" altLang="nl-NL" sz="3200" b="1" dirty="0">
                <a:latin typeface="Arial" panose="020B0604020202020204" pitchFamily="34" charset="0"/>
              </a:rPr>
              <a:t>Communiceren met laaggeletterden</a:t>
            </a:r>
          </a:p>
        </p:txBody>
      </p:sp>
      <p:sp>
        <p:nvSpPr>
          <p:cNvPr id="2" name="Tijdelijke aanduiding voor inhoud 1"/>
          <p:cNvSpPr>
            <a:spLocks noGrp="1"/>
          </p:cNvSpPr>
          <p:nvPr>
            <p:ph idx="1"/>
          </p:nvPr>
        </p:nvSpPr>
        <p:spPr>
          <a:xfrm>
            <a:off x="588578" y="1452563"/>
            <a:ext cx="7367753" cy="4548844"/>
          </a:xfrm>
        </p:spPr>
        <p:txBody>
          <a:bodyPr>
            <a:normAutofit/>
          </a:bodyPr>
          <a:lstStyle/>
          <a:p>
            <a:endParaRPr lang="nl-NL" sz="2400" dirty="0">
              <a:solidFill>
                <a:srgbClr val="002060"/>
              </a:solidFill>
              <a:latin typeface="Arial" pitchFamily="34" charset="0"/>
              <a:cs typeface="Arial" pitchFamily="34" charset="0"/>
            </a:endParaRPr>
          </a:p>
          <a:p>
            <a:r>
              <a:rPr lang="nl-NL" sz="2400" dirty="0">
                <a:solidFill>
                  <a:srgbClr val="002060"/>
                </a:solidFill>
                <a:latin typeface="Arial" panose="020B0604020202020204" pitchFamily="34" charset="0"/>
              </a:rPr>
              <a:t>Beperk de informatie, geef max. 3 boodschappen</a:t>
            </a:r>
          </a:p>
          <a:p>
            <a:r>
              <a:rPr lang="nl-NL" sz="2400" dirty="0">
                <a:solidFill>
                  <a:srgbClr val="002060"/>
                </a:solidFill>
                <a:latin typeface="Arial" panose="020B0604020202020204" pitchFamily="34" charset="0"/>
              </a:rPr>
              <a:t>Herhaal de belangrijkste punten</a:t>
            </a:r>
          </a:p>
          <a:p>
            <a:pPr>
              <a:defRPr/>
            </a:pPr>
            <a:r>
              <a:rPr lang="nl-NL" sz="2400" dirty="0">
                <a:solidFill>
                  <a:srgbClr val="002060"/>
                </a:solidFill>
                <a:latin typeface="Arial" pitchFamily="34" charset="0"/>
                <a:cs typeface="Arial" pitchFamily="34" charset="0"/>
              </a:rPr>
              <a:t>Zoek naar voor patiënt herkenbare momenten op de dag.</a:t>
            </a:r>
            <a:br>
              <a:rPr lang="nl-NL" sz="2400" dirty="0">
                <a:solidFill>
                  <a:srgbClr val="002060"/>
                </a:solidFill>
                <a:latin typeface="Arial" pitchFamily="34" charset="0"/>
                <a:cs typeface="Arial" pitchFamily="34" charset="0"/>
              </a:rPr>
            </a:br>
            <a:r>
              <a:rPr lang="nl-NL" sz="2400" dirty="0">
                <a:solidFill>
                  <a:srgbClr val="002060"/>
                </a:solidFill>
                <a:latin typeface="Arial" pitchFamily="34" charset="0"/>
                <a:cs typeface="Arial" pitchFamily="34" charset="0"/>
              </a:rPr>
              <a:t>Niet: ‘2 x daags’, maar bv. ‘voor het ontbijt’ en ‘bij het 8-uur journaal’.</a:t>
            </a:r>
          </a:p>
          <a:p>
            <a:pPr>
              <a:defRPr/>
            </a:pPr>
            <a:r>
              <a:rPr lang="nl-NL" sz="2400" dirty="0">
                <a:solidFill>
                  <a:srgbClr val="002060"/>
                </a:solidFill>
                <a:latin typeface="Arial" pitchFamily="34" charset="0"/>
                <a:cs typeface="Arial" pitchFamily="34" charset="0"/>
              </a:rPr>
              <a:t>Stel open vragen: “Welke vragen heeft u nog?”</a:t>
            </a:r>
          </a:p>
          <a:p>
            <a:endParaRPr lang="nl-NL" sz="2000" dirty="0">
              <a:solidFill>
                <a:srgbClr val="002060"/>
              </a:solidFill>
              <a:latin typeface="Arial" panose="020B0604020202020204" pitchFamily="34" charset="0"/>
            </a:endParaRPr>
          </a:p>
          <a:p>
            <a:endParaRPr lang="nl-NL" sz="2000" dirty="0">
              <a:solidFill>
                <a:srgbClr val="002060"/>
              </a:solidFill>
              <a:latin typeface="Arial" panose="020B0604020202020204" pitchFamily="34" charset="0"/>
            </a:endParaRPr>
          </a:p>
          <a:p>
            <a:endParaRPr lang="nl-NL" sz="2000" dirty="0">
              <a:solidFill>
                <a:srgbClr val="002060"/>
              </a:solidFill>
              <a:latin typeface="Arial" panose="020B0604020202020204" pitchFamily="34" charset="0"/>
            </a:endParaRPr>
          </a:p>
          <a:p>
            <a:endParaRPr lang="nl-NL" sz="2000" dirty="0">
              <a:solidFill>
                <a:srgbClr val="002060"/>
              </a:solidFill>
              <a:latin typeface="Arial" panose="020B0604020202020204" pitchFamily="34" charset="0"/>
            </a:endParaRPr>
          </a:p>
          <a:p>
            <a:pPr marL="0" indent="0">
              <a:buNone/>
            </a:pPr>
            <a:endParaRPr lang="nl-NL" sz="1100" dirty="0">
              <a:solidFill>
                <a:srgbClr val="002060"/>
              </a:solidFill>
              <a:latin typeface="Arial" panose="020B0604020202020204" pitchFamily="34" charset="0"/>
            </a:endParaRPr>
          </a:p>
          <a:p>
            <a:pPr>
              <a:defRPr/>
            </a:pPr>
            <a:endParaRPr lang="nl-NL" dirty="0">
              <a:ea typeface="+mn-ea"/>
            </a:endParaRP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801398" y="5988553"/>
            <a:ext cx="945931" cy="308251"/>
          </a:xfrm>
          <a:prstGeom prst="rect">
            <a:avLst/>
          </a:prstGeom>
        </p:spPr>
      </p:pic>
    </p:spTree>
    <p:extLst>
      <p:ext uri="{BB962C8B-B14F-4D97-AF65-F5344CB8AC3E}">
        <p14:creationId xmlns:p14="http://schemas.microsoft.com/office/powerpoint/2010/main" val="284626786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a:xfrm>
            <a:off x="457200" y="342900"/>
            <a:ext cx="8382000" cy="592138"/>
          </a:xfrm>
          <a:solidFill>
            <a:schemeClr val="tx2">
              <a:lumMod val="40000"/>
              <a:lumOff val="60000"/>
            </a:schemeClr>
          </a:solidFill>
        </p:spPr>
        <p:txBody>
          <a:bodyPr>
            <a:normAutofit/>
          </a:bodyPr>
          <a:lstStyle/>
          <a:p>
            <a:r>
              <a:rPr lang="nl-NL" altLang="nl-NL" sz="2400" b="1" dirty="0">
                <a:latin typeface="Arial" panose="020B0604020202020204" pitchFamily="34" charset="0"/>
              </a:rPr>
              <a:t> </a:t>
            </a:r>
            <a:r>
              <a:rPr lang="nl-NL" altLang="nl-NL" sz="3200" b="1" dirty="0">
                <a:latin typeface="Arial" panose="020B0604020202020204" pitchFamily="34" charset="0"/>
              </a:rPr>
              <a:t>Communiceren met laaggeletterden</a:t>
            </a:r>
          </a:p>
        </p:txBody>
      </p:sp>
      <p:sp>
        <p:nvSpPr>
          <p:cNvPr id="2" name="Tijdelijke aanduiding voor inhoud 1"/>
          <p:cNvSpPr>
            <a:spLocks noGrp="1"/>
          </p:cNvSpPr>
          <p:nvPr>
            <p:ph idx="1"/>
          </p:nvPr>
        </p:nvSpPr>
        <p:spPr>
          <a:xfrm>
            <a:off x="457200" y="1229711"/>
            <a:ext cx="8229600" cy="4445876"/>
          </a:xfrm>
        </p:spPr>
        <p:txBody>
          <a:bodyPr>
            <a:normAutofit/>
          </a:bodyPr>
          <a:lstStyle/>
          <a:p>
            <a:pPr marL="0" indent="0" algn="ctr">
              <a:buNone/>
              <a:defRPr/>
            </a:pPr>
            <a:endParaRPr lang="nl-NL" sz="2400" dirty="0">
              <a:solidFill>
                <a:srgbClr val="002060"/>
              </a:solidFill>
              <a:latin typeface="Arial" pitchFamily="34" charset="0"/>
              <a:cs typeface="Arial" pitchFamily="34" charset="0"/>
            </a:endParaRPr>
          </a:p>
          <a:p>
            <a:pPr marL="0" indent="0" algn="ctr">
              <a:buNone/>
              <a:defRPr/>
            </a:pPr>
            <a:r>
              <a:rPr lang="nl-NL" sz="2400" dirty="0">
                <a:solidFill>
                  <a:srgbClr val="002060"/>
                </a:solidFill>
                <a:latin typeface="Arial" pitchFamily="34" charset="0"/>
                <a:cs typeface="Arial" pitchFamily="34" charset="0"/>
              </a:rPr>
              <a:t>Ga na of de patiënt je heeft begrepen:</a:t>
            </a:r>
          </a:p>
          <a:p>
            <a:pPr marL="0" indent="0" algn="ctr">
              <a:buNone/>
              <a:defRPr/>
            </a:pPr>
            <a:r>
              <a:rPr lang="nl-NL" sz="2400" dirty="0">
                <a:solidFill>
                  <a:srgbClr val="002060"/>
                </a:solidFill>
                <a:latin typeface="Arial" panose="020B0604020202020204" pitchFamily="34" charset="0"/>
              </a:rPr>
              <a:t>gebruik </a:t>
            </a:r>
            <a:r>
              <a:rPr lang="nl-NL" sz="2400" b="1" dirty="0">
                <a:solidFill>
                  <a:srgbClr val="002060"/>
                </a:solidFill>
                <a:latin typeface="Arial" panose="020B0604020202020204" pitchFamily="34" charset="0"/>
              </a:rPr>
              <a:t>de terugvraagmethode!</a:t>
            </a:r>
            <a:r>
              <a:rPr lang="nl-NL" sz="2400" dirty="0">
                <a:solidFill>
                  <a:srgbClr val="002060"/>
                </a:solidFill>
                <a:latin typeface="Arial" panose="020B0604020202020204" pitchFamily="34" charset="0"/>
              </a:rPr>
              <a:t> </a:t>
            </a:r>
          </a:p>
          <a:p>
            <a:pPr marL="0" indent="0" algn="ctr">
              <a:buNone/>
              <a:defRPr/>
            </a:pPr>
            <a:endParaRPr lang="nl-NL" sz="2400" dirty="0">
              <a:solidFill>
                <a:srgbClr val="002060"/>
              </a:solidFill>
              <a:latin typeface="Arial" pitchFamily="34" charset="0"/>
              <a:cs typeface="Arial" pitchFamily="34" charset="0"/>
            </a:endParaRPr>
          </a:p>
          <a:p>
            <a:pPr marL="0" indent="0">
              <a:buNone/>
              <a:defRPr/>
            </a:pPr>
            <a:r>
              <a:rPr lang="nl-NL" sz="2400" dirty="0">
                <a:solidFill>
                  <a:srgbClr val="002060"/>
                </a:solidFill>
                <a:latin typeface="Arial" pitchFamily="34" charset="0"/>
                <a:cs typeface="Arial" pitchFamily="34" charset="0"/>
              </a:rPr>
              <a:t>Op een respectvolle manier vragen of de patiënt in zijn eigen woorden kan vertellen hoe hij zijn medicatie gaat gebruiken.</a:t>
            </a:r>
          </a:p>
          <a:p>
            <a:pPr marL="0" indent="0">
              <a:buNone/>
            </a:pPr>
            <a:endParaRPr lang="nl-NL" sz="2400" i="1" dirty="0">
              <a:solidFill>
                <a:srgbClr val="002060"/>
              </a:solidFill>
              <a:latin typeface="Arial" panose="020B0604020202020204" pitchFamily="34" charset="0"/>
            </a:endParaRPr>
          </a:p>
          <a:p>
            <a:pPr marL="0" indent="0">
              <a:buNone/>
            </a:pPr>
            <a:r>
              <a:rPr lang="nl-NL" sz="2400" i="1" dirty="0">
                <a:solidFill>
                  <a:srgbClr val="002060"/>
                </a:solidFill>
                <a:latin typeface="Arial" panose="020B0604020202020204" pitchFamily="34" charset="0"/>
              </a:rPr>
              <a:t>“Ik wil graag weten of ik het goed heb uitgelegd. Kunt u me vertellen hoe u het medicijn straks gaat gebruiken?” </a:t>
            </a:r>
            <a:br>
              <a:rPr lang="nl-NL" sz="2400" i="1" dirty="0">
                <a:solidFill>
                  <a:srgbClr val="002060"/>
                </a:solidFill>
                <a:latin typeface="Arial" panose="020B0604020202020204" pitchFamily="34" charset="0"/>
              </a:rPr>
            </a:br>
            <a:r>
              <a:rPr lang="nl-NL" sz="2400" i="1" dirty="0">
                <a:solidFill>
                  <a:srgbClr val="002060"/>
                </a:solidFill>
                <a:latin typeface="Arial" panose="020B0604020202020204" pitchFamily="34" charset="0"/>
              </a:rPr>
              <a:t>	</a:t>
            </a:r>
          </a:p>
          <a:p>
            <a:endParaRPr lang="nl-NL" sz="2400" dirty="0">
              <a:solidFill>
                <a:srgbClr val="002060"/>
              </a:solidFill>
              <a:latin typeface="Arial" panose="020B0604020202020204" pitchFamily="34" charset="0"/>
            </a:endParaRPr>
          </a:p>
          <a:p>
            <a:endParaRPr lang="nl-NL" sz="2000" dirty="0">
              <a:solidFill>
                <a:srgbClr val="002060"/>
              </a:solidFill>
              <a:latin typeface="Arial" panose="020B0604020202020204" pitchFamily="34" charset="0"/>
            </a:endParaRPr>
          </a:p>
          <a:p>
            <a:endParaRPr lang="nl-NL" sz="2000" dirty="0">
              <a:solidFill>
                <a:srgbClr val="002060"/>
              </a:solidFill>
              <a:latin typeface="Arial" panose="020B0604020202020204" pitchFamily="34" charset="0"/>
            </a:endParaRPr>
          </a:p>
          <a:p>
            <a:pPr marL="0" indent="0">
              <a:buNone/>
            </a:pPr>
            <a:endParaRPr lang="nl-NL" sz="1100" dirty="0">
              <a:solidFill>
                <a:srgbClr val="002060"/>
              </a:solidFill>
              <a:latin typeface="Arial" panose="020B0604020202020204" pitchFamily="34" charset="0"/>
            </a:endParaRPr>
          </a:p>
          <a:p>
            <a:pPr>
              <a:defRPr/>
            </a:pPr>
            <a:endParaRPr lang="nl-NL" dirty="0">
              <a:ea typeface="+mn-ea"/>
            </a:endParaRP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801398" y="5988553"/>
            <a:ext cx="945931" cy="308251"/>
          </a:xfrm>
          <a:prstGeom prst="rect">
            <a:avLst/>
          </a:prstGeom>
        </p:spPr>
      </p:pic>
    </p:spTree>
    <p:extLst>
      <p:ext uri="{BB962C8B-B14F-4D97-AF65-F5344CB8AC3E}">
        <p14:creationId xmlns:p14="http://schemas.microsoft.com/office/powerpoint/2010/main" val="32178317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129C4-1107-4540-B9A0-197BB9EB1EFA}"/>
              </a:ext>
            </a:extLst>
          </p:cNvPr>
          <p:cNvSpPr>
            <a:spLocks noGrp="1"/>
          </p:cNvSpPr>
          <p:nvPr>
            <p:ph type="title"/>
          </p:nvPr>
        </p:nvSpPr>
        <p:spPr/>
        <p:txBody>
          <a:bodyPr/>
          <a:lstStyle/>
          <a:p>
            <a:r>
              <a:rPr lang="nl-NL" dirty="0"/>
              <a:t>Vragen en antwoorden (1)</a:t>
            </a:r>
          </a:p>
        </p:txBody>
      </p:sp>
      <p:sp>
        <p:nvSpPr>
          <p:cNvPr id="3" name="Tijdelijke aanduiding voor inhoud 2">
            <a:extLst>
              <a:ext uri="{FF2B5EF4-FFF2-40B4-BE49-F238E27FC236}">
                <a16:creationId xmlns:a16="http://schemas.microsoft.com/office/drawing/2014/main" id="{4063148F-76BE-4B6C-8530-414159E9BA89}"/>
              </a:ext>
            </a:extLst>
          </p:cNvPr>
          <p:cNvSpPr>
            <a:spLocks noGrp="1"/>
          </p:cNvSpPr>
          <p:nvPr>
            <p:ph idx="1"/>
          </p:nvPr>
        </p:nvSpPr>
        <p:spPr/>
        <p:txBody>
          <a:bodyPr/>
          <a:lstStyle/>
          <a:p>
            <a:pPr marL="0" indent="0">
              <a:buNone/>
            </a:pPr>
            <a:r>
              <a:rPr lang="nl-NL" u="sng" dirty="0"/>
              <a:t>Vraag:</a:t>
            </a:r>
            <a:br>
              <a:rPr lang="nl-NL" u="sng" dirty="0"/>
            </a:br>
            <a:r>
              <a:rPr lang="nl-NL" dirty="0"/>
              <a:t>Hoeveel mensen in Nederland hebben moeite met lezen, schrijven en/of rekenen (zijn laaggeletterd en/of </a:t>
            </a:r>
            <a:r>
              <a:rPr lang="nl-NL" dirty="0" err="1"/>
              <a:t>laaggecijferd</a:t>
            </a:r>
            <a:r>
              <a:rPr lang="nl-NL" dirty="0"/>
              <a:t>)?</a:t>
            </a:r>
          </a:p>
          <a:p>
            <a:pPr marL="0" indent="0">
              <a:buNone/>
            </a:pPr>
            <a:endParaRPr lang="nl-NL" dirty="0"/>
          </a:p>
          <a:p>
            <a:pPr marL="0" indent="0">
              <a:buNone/>
            </a:pPr>
            <a:r>
              <a:rPr lang="nl-NL" u="sng" dirty="0"/>
              <a:t>Antwoord</a:t>
            </a:r>
            <a:r>
              <a:rPr lang="nl-NL" dirty="0"/>
              <a:t>:</a:t>
            </a:r>
            <a:br>
              <a:rPr lang="nl-NL" dirty="0"/>
            </a:br>
            <a:r>
              <a:rPr lang="nl-NL" dirty="0"/>
              <a:t>In Nederland zijn 1,3 miljoen mensen tussen 16 en 65 jaar laaggeletterd. Tellen we daarbij op de mensen ouder dan 65 jaar, en de mensen die alleen moeite hebben met rekenen, dan komen we op een totaal van 2,5 miljoen!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425678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fgeronde rechthoek 2"/>
          <p:cNvSpPr/>
          <p:nvPr/>
        </p:nvSpPr>
        <p:spPr bwMode="auto">
          <a:xfrm>
            <a:off x="1627278" y="2830551"/>
            <a:ext cx="5877107" cy="212355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headEnd/>
            <a:tailEnd/>
          </a:ln>
        </p:spPr>
        <p:style>
          <a:lnRef idx="2">
            <a:schemeClr val="dk1"/>
          </a:lnRef>
          <a:fillRef idx="1">
            <a:schemeClr val="lt1"/>
          </a:fillRef>
          <a:effectRef idx="0">
            <a:schemeClr val="dk1"/>
          </a:effectRef>
          <a:fontRef idx="minor">
            <a:schemeClr val="dk1"/>
          </a:fontRef>
        </p:style>
        <p:txBody>
          <a:bodyPr wrap="square" tIns="36000" bIns="36000" rtlCol="0" anchor="ctr">
            <a:spAutoFit/>
          </a:bodyPr>
          <a:lstStyle/>
          <a:p>
            <a:pPr algn="ctr">
              <a:spcBef>
                <a:spcPct val="0"/>
              </a:spcBef>
            </a:pPr>
            <a:r>
              <a:rPr lang="nl-NL" sz="2400" dirty="0">
                <a:solidFill>
                  <a:srgbClr val="002060"/>
                </a:solidFill>
                <a:latin typeface="Arial" pitchFamily="34" charset="0"/>
                <a:cs typeface="Arial" pitchFamily="34" charset="0"/>
              </a:rPr>
              <a:t>Eenvoudig taalgebruik</a:t>
            </a:r>
          </a:p>
          <a:p>
            <a:pPr algn="ctr">
              <a:spcBef>
                <a:spcPct val="0"/>
              </a:spcBef>
            </a:pPr>
            <a:r>
              <a:rPr lang="nl-NL" sz="2400" dirty="0">
                <a:solidFill>
                  <a:srgbClr val="002060"/>
                </a:solidFill>
                <a:latin typeface="Arial" pitchFamily="34" charset="0"/>
                <a:cs typeface="Arial" pitchFamily="34" charset="0"/>
              </a:rPr>
              <a:t>Beperk hoeveelheid informatie</a:t>
            </a:r>
          </a:p>
          <a:p>
            <a:pPr algn="ctr">
              <a:spcBef>
                <a:spcPct val="0"/>
              </a:spcBef>
            </a:pPr>
            <a:r>
              <a:rPr lang="nl-NL" sz="2400" dirty="0">
                <a:solidFill>
                  <a:srgbClr val="002060"/>
                </a:solidFill>
                <a:latin typeface="Arial" pitchFamily="34" charset="0"/>
                <a:cs typeface="Arial" pitchFamily="34" charset="0"/>
              </a:rPr>
              <a:t>Gebruik ondersteunend beeldmateriaal</a:t>
            </a:r>
          </a:p>
          <a:p>
            <a:pPr algn="ctr">
              <a:spcBef>
                <a:spcPct val="0"/>
              </a:spcBef>
            </a:pPr>
            <a:r>
              <a:rPr lang="nl-NL" sz="2400" dirty="0">
                <a:solidFill>
                  <a:srgbClr val="002060"/>
                </a:solidFill>
                <a:latin typeface="Arial" pitchFamily="34" charset="0"/>
                <a:cs typeface="Arial" pitchFamily="34" charset="0"/>
              </a:rPr>
              <a:t>Welke vragen heeft u nog?</a:t>
            </a:r>
          </a:p>
          <a:p>
            <a:pPr algn="ctr">
              <a:spcBef>
                <a:spcPct val="0"/>
              </a:spcBef>
            </a:pPr>
            <a:r>
              <a:rPr lang="nl-NL" sz="2400" dirty="0">
                <a:solidFill>
                  <a:srgbClr val="002060"/>
                </a:solidFill>
                <a:latin typeface="Arial" pitchFamily="34" charset="0"/>
                <a:cs typeface="Arial" pitchFamily="34" charset="0"/>
              </a:rPr>
              <a:t>Terugvragen</a:t>
            </a:r>
          </a:p>
        </p:txBody>
      </p:sp>
      <p:sp>
        <p:nvSpPr>
          <p:cNvPr id="4" name="Titel 1"/>
          <p:cNvSpPr txBox="1">
            <a:spLocks/>
          </p:cNvSpPr>
          <p:nvPr/>
        </p:nvSpPr>
        <p:spPr>
          <a:xfrm>
            <a:off x="457200" y="342900"/>
            <a:ext cx="8382000" cy="592138"/>
          </a:xfrm>
          <a:prstGeom prst="rect">
            <a:avLst/>
          </a:prstGeom>
          <a:solidFill>
            <a:schemeClr val="tx2">
              <a:lumMod val="40000"/>
              <a:lumOff val="6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36F"/>
                </a:solidFill>
                <a:latin typeface="+mj-lt"/>
                <a:ea typeface="+mj-ea"/>
                <a:cs typeface="+mj-cs"/>
              </a:defRPr>
            </a:lvl1pPr>
          </a:lstStyle>
          <a:p>
            <a:r>
              <a:rPr lang="nl-NL" altLang="nl-NL" sz="2400" b="1" dirty="0">
                <a:latin typeface="Arial" panose="020B0604020202020204" pitchFamily="34" charset="0"/>
              </a:rPr>
              <a:t> </a:t>
            </a:r>
            <a:r>
              <a:rPr lang="nl-NL" altLang="nl-NL" sz="3200" b="1" dirty="0">
                <a:latin typeface="Arial" panose="020B0604020202020204" pitchFamily="34" charset="0"/>
              </a:rPr>
              <a:t>Communiceren met laaggeletterden</a:t>
            </a: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801398" y="5988553"/>
            <a:ext cx="945931" cy="308251"/>
          </a:xfrm>
          <a:prstGeom prst="rect">
            <a:avLst/>
          </a:prstGeom>
        </p:spPr>
      </p:pic>
      <p:sp>
        <p:nvSpPr>
          <p:cNvPr id="6" name="Tijdelijke aanduiding voor inhoud 5"/>
          <p:cNvSpPr>
            <a:spLocks noGrp="1"/>
          </p:cNvSpPr>
          <p:nvPr>
            <p:ph idx="1"/>
          </p:nvPr>
        </p:nvSpPr>
        <p:spPr>
          <a:xfrm>
            <a:off x="628650" y="1825625"/>
            <a:ext cx="7886700" cy="371037"/>
          </a:xfrm>
        </p:spPr>
        <p:txBody>
          <a:bodyPr>
            <a:normAutofit fontScale="92500" lnSpcReduction="10000"/>
          </a:bodyPr>
          <a:lstStyle/>
          <a:p>
            <a:pPr marL="0" indent="0" algn="ctr">
              <a:buNone/>
            </a:pPr>
            <a:r>
              <a:rPr lang="nl-NL" sz="2400" dirty="0"/>
              <a:t>Samengevat</a:t>
            </a:r>
          </a:p>
        </p:txBody>
      </p:sp>
    </p:spTree>
    <p:extLst>
      <p:ext uri="{BB962C8B-B14F-4D97-AF65-F5344CB8AC3E}">
        <p14:creationId xmlns:p14="http://schemas.microsoft.com/office/powerpoint/2010/main" val="141049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a:xfrm>
            <a:off x="457200" y="342900"/>
            <a:ext cx="8382000" cy="592138"/>
          </a:xfrm>
          <a:solidFill>
            <a:schemeClr val="tx2">
              <a:lumMod val="40000"/>
              <a:lumOff val="60000"/>
            </a:schemeClr>
          </a:solidFill>
        </p:spPr>
        <p:txBody>
          <a:bodyPr>
            <a:normAutofit/>
          </a:bodyPr>
          <a:lstStyle/>
          <a:p>
            <a:r>
              <a:rPr lang="nl-NL" altLang="nl-NL" sz="2400" b="1" dirty="0">
                <a:latin typeface="Arial" panose="020B0604020202020204" pitchFamily="34" charset="0"/>
              </a:rPr>
              <a:t> </a:t>
            </a:r>
            <a:r>
              <a:rPr lang="nl-NL" altLang="nl-NL" sz="3200" b="1" dirty="0">
                <a:latin typeface="Arial" panose="020B0604020202020204" pitchFamily="34" charset="0"/>
              </a:rPr>
              <a:t>Migranten</a:t>
            </a:r>
          </a:p>
        </p:txBody>
      </p:sp>
      <p:sp>
        <p:nvSpPr>
          <p:cNvPr id="2" name="Tijdelijke aanduiding voor inhoud 1"/>
          <p:cNvSpPr>
            <a:spLocks noGrp="1"/>
          </p:cNvSpPr>
          <p:nvPr>
            <p:ph idx="1"/>
          </p:nvPr>
        </p:nvSpPr>
        <p:spPr>
          <a:xfrm>
            <a:off x="877614" y="1431543"/>
            <a:ext cx="6721366" cy="4065368"/>
          </a:xfrm>
        </p:spPr>
        <p:txBody>
          <a:bodyPr>
            <a:normAutofit/>
          </a:bodyPr>
          <a:lstStyle/>
          <a:p>
            <a:pPr marL="0" indent="0">
              <a:buNone/>
            </a:pPr>
            <a:endParaRPr lang="nl-NL" sz="2000" dirty="0">
              <a:solidFill>
                <a:srgbClr val="002060"/>
              </a:solidFill>
              <a:latin typeface="Arial" panose="020B0604020202020204" pitchFamily="34" charset="0"/>
            </a:endParaRPr>
          </a:p>
          <a:p>
            <a:r>
              <a:rPr lang="nl-NL" sz="2400" dirty="0">
                <a:solidFill>
                  <a:srgbClr val="002060"/>
                </a:solidFill>
                <a:latin typeface="Arial" panose="020B0604020202020204" pitchFamily="34" charset="0"/>
              </a:rPr>
              <a:t>Onderzoek onder vluchtelingen en apotheekmedewerkers: taalbarrière wordt als grootste probleem ervaren bij het ontvangen resp. geven van farmaceutische zorg.</a:t>
            </a:r>
            <a:br>
              <a:rPr lang="nl-NL" sz="2400" dirty="0">
                <a:solidFill>
                  <a:srgbClr val="002060"/>
                </a:solidFill>
                <a:latin typeface="Arial" panose="020B0604020202020204" pitchFamily="34" charset="0"/>
              </a:rPr>
            </a:br>
            <a:endParaRPr lang="nl-NL" sz="2400" dirty="0">
              <a:solidFill>
                <a:srgbClr val="002060"/>
              </a:solidFill>
              <a:latin typeface="Arial" panose="020B0604020202020204" pitchFamily="34" charset="0"/>
            </a:endParaRPr>
          </a:p>
          <a:p>
            <a:r>
              <a:rPr lang="nl-NL" sz="2400" dirty="0">
                <a:solidFill>
                  <a:srgbClr val="002060"/>
                </a:solidFill>
                <a:latin typeface="Arial" panose="020B0604020202020204" pitchFamily="34" charset="0"/>
              </a:rPr>
              <a:t>Gebruik hulpmiddelen bij uitleg zoals</a:t>
            </a:r>
            <a:br>
              <a:rPr lang="nl-NL" sz="2400" dirty="0">
                <a:solidFill>
                  <a:srgbClr val="002060"/>
                </a:solidFill>
                <a:latin typeface="Arial" panose="020B0604020202020204" pitchFamily="34" charset="0"/>
              </a:rPr>
            </a:br>
            <a:r>
              <a:rPr lang="nl-NL" sz="2400" dirty="0">
                <a:solidFill>
                  <a:srgbClr val="002060"/>
                </a:solidFill>
                <a:latin typeface="Arial" panose="020B0604020202020204" pitchFamily="34" charset="0"/>
              </a:rPr>
              <a:t>- beeldmateriaal</a:t>
            </a:r>
            <a:br>
              <a:rPr lang="nl-NL" sz="2400" dirty="0">
                <a:solidFill>
                  <a:srgbClr val="002060"/>
                </a:solidFill>
                <a:latin typeface="Arial" panose="020B0604020202020204" pitchFamily="34" charset="0"/>
              </a:rPr>
            </a:br>
            <a:r>
              <a:rPr lang="nl-NL" sz="2400" dirty="0">
                <a:solidFill>
                  <a:srgbClr val="002060"/>
                </a:solidFill>
                <a:latin typeface="Arial" panose="020B0604020202020204" pitchFamily="34" charset="0"/>
              </a:rPr>
              <a:t>- vertaaltabel </a:t>
            </a:r>
            <a:br>
              <a:rPr lang="nl-NL" sz="2400" dirty="0">
                <a:solidFill>
                  <a:srgbClr val="002060"/>
                </a:solidFill>
                <a:latin typeface="Arial" panose="020B0604020202020204" pitchFamily="34" charset="0"/>
              </a:rPr>
            </a:br>
            <a:r>
              <a:rPr lang="nl-NL" sz="2400" dirty="0">
                <a:solidFill>
                  <a:srgbClr val="002060"/>
                </a:solidFill>
                <a:latin typeface="Arial" panose="020B0604020202020204" pitchFamily="34" charset="0"/>
              </a:rPr>
              <a:t>- zet een (professionele) tolk in</a:t>
            </a:r>
          </a:p>
          <a:p>
            <a:endParaRPr lang="nl-NL" sz="2000" dirty="0">
              <a:solidFill>
                <a:srgbClr val="002060"/>
              </a:solidFill>
              <a:latin typeface="Arial" panose="020B0604020202020204" pitchFamily="34" charset="0"/>
            </a:endParaRPr>
          </a:p>
          <a:p>
            <a:endParaRPr lang="nl-NL" sz="2000" dirty="0">
              <a:solidFill>
                <a:srgbClr val="002060"/>
              </a:solidFill>
              <a:latin typeface="Arial" panose="020B0604020202020204" pitchFamily="34" charset="0"/>
            </a:endParaRPr>
          </a:p>
          <a:p>
            <a:pPr marL="0" indent="0">
              <a:buNone/>
            </a:pPr>
            <a:endParaRPr lang="nl-NL" sz="1100" dirty="0">
              <a:solidFill>
                <a:srgbClr val="002060"/>
              </a:solidFill>
              <a:latin typeface="Arial" panose="020B0604020202020204" pitchFamily="34" charset="0"/>
            </a:endParaRPr>
          </a:p>
          <a:p>
            <a:pPr>
              <a:defRPr/>
            </a:pPr>
            <a:endParaRPr lang="nl-NL" dirty="0">
              <a:ea typeface="+mn-ea"/>
            </a:endParaRP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801398" y="5988553"/>
            <a:ext cx="945931" cy="308251"/>
          </a:xfrm>
          <a:prstGeom prst="rect">
            <a:avLst/>
          </a:prstGeom>
        </p:spPr>
      </p:pic>
    </p:spTree>
    <p:extLst>
      <p:ext uri="{BB962C8B-B14F-4D97-AF65-F5344CB8AC3E}">
        <p14:creationId xmlns:p14="http://schemas.microsoft.com/office/powerpoint/2010/main" val="14800852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3464BD-C32F-4148-B0AB-C3015BCC3BFC}"/>
              </a:ext>
            </a:extLst>
          </p:cNvPr>
          <p:cNvSpPr>
            <a:spLocks noGrp="1"/>
          </p:cNvSpPr>
          <p:nvPr>
            <p:ph type="title"/>
          </p:nvPr>
        </p:nvSpPr>
        <p:spPr/>
        <p:txBody>
          <a:bodyPr/>
          <a:lstStyle/>
          <a:p>
            <a:r>
              <a:rPr lang="nl-NL" dirty="0" smtClean="0"/>
              <a:t>Filmpje</a:t>
            </a:r>
            <a:endParaRPr lang="nl-NL" dirty="0"/>
          </a:p>
        </p:txBody>
      </p:sp>
      <p:sp>
        <p:nvSpPr>
          <p:cNvPr id="3" name="Tijdelijke aanduiding voor inhoud 2">
            <a:extLst>
              <a:ext uri="{FF2B5EF4-FFF2-40B4-BE49-F238E27FC236}">
                <a16:creationId xmlns:a16="http://schemas.microsoft.com/office/drawing/2014/main" id="{A9321DA2-0249-47AC-836C-7F2DF0181328}"/>
              </a:ext>
            </a:extLst>
          </p:cNvPr>
          <p:cNvSpPr>
            <a:spLocks noGrp="1"/>
          </p:cNvSpPr>
          <p:nvPr>
            <p:ph idx="1"/>
          </p:nvPr>
        </p:nvSpPr>
        <p:spPr/>
        <p:txBody>
          <a:bodyPr/>
          <a:lstStyle/>
          <a:p>
            <a:pPr marL="0" indent="0">
              <a:buNone/>
            </a:pPr>
            <a:endParaRPr lang="nl-NL" dirty="0"/>
          </a:p>
          <a:p>
            <a:pPr marL="0" indent="0">
              <a:buNone/>
            </a:pPr>
            <a:endParaRPr lang="nl-NL" dirty="0"/>
          </a:p>
          <a:p>
            <a:r>
              <a:rPr lang="en-US" u="sng" dirty="0">
                <a:hlinkClick r:id="rId3"/>
              </a:rPr>
              <a:t>https://youtu.be/CO72TQvm3m0</a:t>
            </a:r>
            <a:r>
              <a:rPr lang="en-US" dirty="0"/>
              <a:t> </a:t>
            </a:r>
            <a:endParaRPr lang="nl-NL" dirty="0"/>
          </a:p>
          <a:p>
            <a:endParaRPr lang="nl-NL" dirty="0"/>
          </a:p>
          <a:p>
            <a:endParaRPr lang="nl-NL" u="sng" dirty="0"/>
          </a:p>
          <a:p>
            <a:endParaRPr lang="nl-NL" u="sng" dirty="0"/>
          </a:p>
        </p:txBody>
      </p:sp>
    </p:spTree>
    <p:extLst>
      <p:ext uri="{BB962C8B-B14F-4D97-AF65-F5344CB8AC3E}">
        <p14:creationId xmlns:p14="http://schemas.microsoft.com/office/powerpoint/2010/main" val="133549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4D6E1-ECA6-4704-873E-F0B8C27D27CE}"/>
              </a:ext>
            </a:extLst>
          </p:cNvPr>
          <p:cNvSpPr>
            <a:spLocks noGrp="1"/>
          </p:cNvSpPr>
          <p:nvPr>
            <p:ph type="title"/>
          </p:nvPr>
        </p:nvSpPr>
        <p:spPr/>
        <p:txBody>
          <a:bodyPr/>
          <a:lstStyle/>
          <a:p>
            <a:r>
              <a:rPr lang="nl-NL" dirty="0"/>
              <a:t>Vragen en antwoord (2)</a:t>
            </a:r>
          </a:p>
        </p:txBody>
      </p:sp>
      <p:sp>
        <p:nvSpPr>
          <p:cNvPr id="3" name="Tijdelijke aanduiding voor inhoud 2">
            <a:extLst>
              <a:ext uri="{FF2B5EF4-FFF2-40B4-BE49-F238E27FC236}">
                <a16:creationId xmlns:a16="http://schemas.microsoft.com/office/drawing/2014/main" id="{9E2197D7-0C07-4B06-B8E0-3A2935D21369}"/>
              </a:ext>
            </a:extLst>
          </p:cNvPr>
          <p:cNvSpPr>
            <a:spLocks noGrp="1"/>
          </p:cNvSpPr>
          <p:nvPr>
            <p:ph idx="1"/>
          </p:nvPr>
        </p:nvSpPr>
        <p:spPr/>
        <p:txBody>
          <a:bodyPr/>
          <a:lstStyle/>
          <a:p>
            <a:pPr marL="0" indent="0">
              <a:buNone/>
            </a:pPr>
            <a:r>
              <a:rPr lang="nl-NL" u="sng" dirty="0"/>
              <a:t>Vraag:</a:t>
            </a:r>
            <a:br>
              <a:rPr lang="nl-NL" u="sng" dirty="0"/>
            </a:br>
            <a:r>
              <a:rPr lang="nl-NL" dirty="0"/>
              <a:t>De meeste laaggeletterden in Nederland zijn migrant.</a:t>
            </a:r>
          </a:p>
          <a:p>
            <a:endParaRPr lang="nl-NL" dirty="0"/>
          </a:p>
          <a:p>
            <a:pPr marL="0" indent="0">
              <a:buNone/>
            </a:pPr>
            <a:r>
              <a:rPr lang="nl-NL" u="sng" dirty="0"/>
              <a:t>Antwoord:</a:t>
            </a:r>
          </a:p>
          <a:p>
            <a:pPr marL="0" indent="0">
              <a:buNone/>
            </a:pPr>
            <a:r>
              <a:rPr lang="nl-NL" dirty="0"/>
              <a:t>Van de mensen die moeite hebben met lezen en schrijven is 2/3e autochtoon met Nederlands als moedertaal.</a:t>
            </a:r>
          </a:p>
        </p:txBody>
      </p:sp>
    </p:spTree>
    <p:extLst>
      <p:ext uri="{BB962C8B-B14F-4D97-AF65-F5344CB8AC3E}">
        <p14:creationId xmlns:p14="http://schemas.microsoft.com/office/powerpoint/2010/main" val="18941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8D8F6-EE92-4461-B36F-E91B3463C029}"/>
              </a:ext>
            </a:extLst>
          </p:cNvPr>
          <p:cNvSpPr>
            <a:spLocks noGrp="1"/>
          </p:cNvSpPr>
          <p:nvPr>
            <p:ph type="title"/>
          </p:nvPr>
        </p:nvSpPr>
        <p:spPr/>
        <p:txBody>
          <a:bodyPr/>
          <a:lstStyle/>
          <a:p>
            <a:r>
              <a:rPr lang="nl-NL" dirty="0"/>
              <a:t>Vragen en antwoord (3)</a:t>
            </a:r>
          </a:p>
        </p:txBody>
      </p:sp>
      <p:sp>
        <p:nvSpPr>
          <p:cNvPr id="3" name="Tijdelijke aanduiding voor inhoud 2">
            <a:extLst>
              <a:ext uri="{FF2B5EF4-FFF2-40B4-BE49-F238E27FC236}">
                <a16:creationId xmlns:a16="http://schemas.microsoft.com/office/drawing/2014/main" id="{946EDCB7-69D0-426D-93AF-5CE80285F91C}"/>
              </a:ext>
            </a:extLst>
          </p:cNvPr>
          <p:cNvSpPr>
            <a:spLocks noGrp="1"/>
          </p:cNvSpPr>
          <p:nvPr>
            <p:ph idx="1"/>
          </p:nvPr>
        </p:nvSpPr>
        <p:spPr/>
        <p:txBody>
          <a:bodyPr/>
          <a:lstStyle/>
          <a:p>
            <a:pPr marL="0" indent="0">
              <a:buNone/>
            </a:pPr>
            <a:r>
              <a:rPr lang="nl-NL" u="sng" dirty="0"/>
              <a:t>Vraag:</a:t>
            </a:r>
            <a:r>
              <a:rPr lang="nl-NL" dirty="0"/>
              <a:t/>
            </a:r>
            <a:br>
              <a:rPr lang="nl-NL" dirty="0"/>
            </a:br>
            <a:r>
              <a:rPr lang="nl-NL" dirty="0"/>
              <a:t>Waar hebben laaggeletterden moeite mee?</a:t>
            </a:r>
          </a:p>
          <a:p>
            <a:endParaRPr lang="nl-NL" dirty="0"/>
          </a:p>
          <a:p>
            <a:pPr marL="0" indent="0">
              <a:buNone/>
            </a:pPr>
            <a:r>
              <a:rPr lang="nl-NL" u="sng" dirty="0"/>
              <a:t>Antwoord:</a:t>
            </a:r>
          </a:p>
          <a:p>
            <a:pPr marL="0" indent="0">
              <a:buNone/>
            </a:pPr>
            <a:r>
              <a:rPr lang="nl-NL" dirty="0"/>
              <a:t>Laaggeletterden hebben zo veel moeite met lezen en schrijven dat ze niet goed kunnen functioneren in het dagelijks leven. Onjuist </a:t>
            </a:r>
            <a:r>
              <a:rPr lang="nl-NL" dirty="0" err="1"/>
              <a:t>gebuik</a:t>
            </a:r>
            <a:r>
              <a:rPr lang="nl-NL" dirty="0"/>
              <a:t> van medicatie komt daardoor veel voor onder laaggeletterden.</a:t>
            </a:r>
          </a:p>
          <a:p>
            <a:pPr marL="0" indent="0">
              <a:buNone/>
            </a:pPr>
            <a:r>
              <a:rPr lang="nl-NL" dirty="0">
                <a:sym typeface="Wingdings" panose="05000000000000000000" pitchFamily="2" charset="2"/>
              </a:rPr>
              <a:t> dus alle punten die bij de antwoorden genoemd werden.</a:t>
            </a:r>
            <a:endParaRPr lang="nl-NL" dirty="0"/>
          </a:p>
        </p:txBody>
      </p:sp>
    </p:spTree>
    <p:extLst>
      <p:ext uri="{BB962C8B-B14F-4D97-AF65-F5344CB8AC3E}">
        <p14:creationId xmlns:p14="http://schemas.microsoft.com/office/powerpoint/2010/main" val="282622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a:xfrm>
            <a:off x="457200" y="642938"/>
            <a:ext cx="8229600" cy="317500"/>
          </a:xfrm>
        </p:spPr>
        <p:txBody>
          <a:bodyPr/>
          <a:lstStyle/>
          <a:p>
            <a:r>
              <a:rPr lang="nl-NL" altLang="nl-NL" sz="3200" dirty="0">
                <a:latin typeface="Arial" panose="020B0604020202020204" pitchFamily="34" charset="0"/>
              </a:rPr>
              <a:t>Inhoud presentatie</a:t>
            </a:r>
          </a:p>
        </p:txBody>
      </p:sp>
      <p:sp>
        <p:nvSpPr>
          <p:cNvPr id="50179" name="Tijdelijke aanduiding voor inhoud 2"/>
          <p:cNvSpPr>
            <a:spLocks noGrp="1"/>
          </p:cNvSpPr>
          <p:nvPr>
            <p:ph idx="1"/>
          </p:nvPr>
        </p:nvSpPr>
        <p:spPr>
          <a:xfrm>
            <a:off x="457200" y="801688"/>
            <a:ext cx="8229600" cy="5212088"/>
          </a:xfrm>
        </p:spPr>
        <p:txBody>
          <a:bodyPr/>
          <a:lstStyle/>
          <a:p>
            <a:pPr marL="0" indent="0">
              <a:buNone/>
              <a:defRPr/>
            </a:pPr>
            <a:endParaRPr lang="nl-NL" altLang="nl-NL" sz="1800" dirty="0">
              <a:latin typeface="Arial" panose="020B0604020202020204" pitchFamily="34" charset="0"/>
              <a:ea typeface="+mn-ea"/>
            </a:endParaRPr>
          </a:p>
          <a:p>
            <a:pPr marL="0" indent="0">
              <a:buNone/>
              <a:defRPr/>
            </a:pPr>
            <a:endParaRPr lang="nl-NL" altLang="nl-NL" sz="2300" dirty="0">
              <a:latin typeface="Arial" panose="020B0604020202020204" pitchFamily="34" charset="0"/>
              <a:ea typeface="+mn-ea"/>
            </a:endParaRPr>
          </a:p>
          <a:p>
            <a:pPr marL="457200" indent="-457200">
              <a:buFont typeface="+mj-lt"/>
              <a:buAutoNum type="arabicPeriod"/>
              <a:defRPr/>
            </a:pPr>
            <a:r>
              <a:rPr lang="nl-NL" altLang="nl-NL" sz="2300" dirty="0">
                <a:latin typeface="Arial" panose="020B0604020202020204" pitchFamily="34" charset="0"/>
                <a:ea typeface="+mn-ea"/>
              </a:rPr>
              <a:t>Laaggeletterdheid: definitie en cijfers</a:t>
            </a:r>
          </a:p>
          <a:p>
            <a:pPr marL="342900" indent="-342900">
              <a:buFontTx/>
              <a:buAutoNum type="arabicPeriod"/>
              <a:defRPr/>
            </a:pPr>
            <a:endParaRPr lang="nl-NL" altLang="nl-NL" sz="2300" dirty="0">
              <a:latin typeface="Arial" panose="020B0604020202020204" pitchFamily="34" charset="0"/>
              <a:ea typeface="+mn-ea"/>
            </a:endParaRPr>
          </a:p>
          <a:p>
            <a:pPr marL="342900" indent="-342900">
              <a:buFontTx/>
              <a:buAutoNum type="arabicPeriod"/>
              <a:defRPr/>
            </a:pPr>
            <a:r>
              <a:rPr lang="nl-NL" altLang="nl-NL" sz="2300" dirty="0">
                <a:latin typeface="Arial" panose="020B0604020202020204" pitchFamily="34" charset="0"/>
                <a:ea typeface="+mn-ea"/>
              </a:rPr>
              <a:t>Gevolgen voor gezondheid en medicatiegebruik</a:t>
            </a:r>
          </a:p>
          <a:p>
            <a:pPr marL="342900" indent="-342900">
              <a:buFontTx/>
              <a:buAutoNum type="arabicPeriod"/>
              <a:defRPr/>
            </a:pPr>
            <a:endParaRPr lang="nl-NL" altLang="nl-NL" sz="2300" dirty="0">
              <a:latin typeface="Arial" panose="020B0604020202020204" pitchFamily="34" charset="0"/>
              <a:ea typeface="+mn-ea"/>
            </a:endParaRPr>
          </a:p>
          <a:p>
            <a:pPr marL="342900" indent="-342900">
              <a:buFontTx/>
              <a:buAutoNum type="arabicPeriod"/>
              <a:defRPr/>
            </a:pPr>
            <a:r>
              <a:rPr lang="nl-NL" altLang="nl-NL" sz="2300" dirty="0">
                <a:latin typeface="Arial" panose="020B0604020202020204" pitchFamily="34" charset="0"/>
                <a:ea typeface="+mn-ea"/>
              </a:rPr>
              <a:t>Laaggeletterdheid herkennen</a:t>
            </a:r>
          </a:p>
          <a:p>
            <a:pPr marL="342900" indent="-342900">
              <a:buFontTx/>
              <a:buAutoNum type="arabicPeriod"/>
              <a:defRPr/>
            </a:pPr>
            <a:endParaRPr lang="nl-NL" altLang="nl-NL" sz="2300" dirty="0">
              <a:latin typeface="Arial" panose="020B0604020202020204" pitchFamily="34" charset="0"/>
              <a:ea typeface="+mn-ea"/>
            </a:endParaRPr>
          </a:p>
          <a:p>
            <a:pPr marL="342900" indent="-342900">
              <a:buFontTx/>
              <a:buAutoNum type="arabicPeriod"/>
              <a:defRPr/>
            </a:pPr>
            <a:r>
              <a:rPr lang="nl-NL" altLang="nl-NL" sz="2300" dirty="0">
                <a:latin typeface="Arial" panose="020B0604020202020204" pitchFamily="34" charset="0"/>
                <a:ea typeface="+mn-ea"/>
              </a:rPr>
              <a:t>Communiceren met laaggeletterden</a:t>
            </a:r>
            <a:br>
              <a:rPr lang="nl-NL" altLang="nl-NL" sz="2300" dirty="0">
                <a:latin typeface="Arial" panose="020B0604020202020204" pitchFamily="34" charset="0"/>
                <a:ea typeface="+mn-ea"/>
              </a:rPr>
            </a:br>
            <a:endParaRPr lang="nl-NL" altLang="nl-NL" sz="2300" dirty="0">
              <a:latin typeface="Arial" panose="020B0604020202020204" pitchFamily="34" charset="0"/>
              <a:ea typeface="+mn-ea"/>
            </a:endParaRPr>
          </a:p>
          <a:p>
            <a:pPr marL="342900" indent="-342900">
              <a:buFontTx/>
              <a:buAutoNum type="arabicPeriod"/>
              <a:defRPr/>
            </a:pPr>
            <a:r>
              <a:rPr lang="nl-NL" altLang="nl-NL" sz="2300" dirty="0">
                <a:latin typeface="Arial" panose="020B0604020202020204" pitchFamily="34" charset="0"/>
                <a:ea typeface="+mn-ea"/>
              </a:rPr>
              <a:t>Migranten</a:t>
            </a:r>
          </a:p>
          <a:p>
            <a:pPr marL="0" indent="0">
              <a:buNone/>
              <a:defRPr/>
            </a:pPr>
            <a:endParaRPr lang="nl-NL" altLang="nl-NL" sz="2400" dirty="0">
              <a:latin typeface="Arial" panose="020B0604020202020204" pitchFamily="34" charset="0"/>
              <a:ea typeface="+mn-ea"/>
            </a:endParaRPr>
          </a:p>
          <a:p>
            <a:pPr marL="342900" indent="-342900">
              <a:buFontTx/>
              <a:buAutoNum type="arabicPeriod"/>
              <a:defRPr/>
            </a:pPr>
            <a:endParaRPr lang="nl-NL" altLang="nl-NL" sz="2000" dirty="0">
              <a:latin typeface="Arial" panose="020B0604020202020204" pitchFamily="34" charset="0"/>
              <a:ea typeface="+mn-ea"/>
            </a:endParaRP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834055" y="5705525"/>
            <a:ext cx="945931" cy="308251"/>
          </a:xfrm>
          <a:prstGeom prst="rect">
            <a:avLst/>
          </a:prstGeom>
        </p:spPr>
      </p:pic>
    </p:spTree>
    <p:extLst>
      <p:ext uri="{BB962C8B-B14F-4D97-AF65-F5344CB8AC3E}">
        <p14:creationId xmlns:p14="http://schemas.microsoft.com/office/powerpoint/2010/main" val="342243404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20700" y="664345"/>
            <a:ext cx="8331200" cy="584775"/>
          </a:xfrm>
          <a:prstGeom prst="rect">
            <a:avLst/>
          </a:prstGeom>
          <a:solidFill>
            <a:schemeClr val="tx2">
              <a:lumMod val="40000"/>
              <a:lumOff val="60000"/>
            </a:schemeClr>
          </a:solidFill>
        </p:spPr>
        <p:txBody>
          <a:bodyPr wrap="square" rtlCol="0">
            <a:spAutoFit/>
          </a:bodyPr>
          <a:lstStyle/>
          <a:p>
            <a:pPr algn="ctr"/>
            <a:r>
              <a:rPr lang="en-US" sz="3200" b="1" dirty="0" err="1">
                <a:ln w="0"/>
                <a:solidFill>
                  <a:srgbClr val="002060"/>
                </a:solidFill>
              </a:rPr>
              <a:t>Laaggeletterdheid</a:t>
            </a:r>
            <a:r>
              <a:rPr lang="en-US" sz="3200" b="1" dirty="0">
                <a:ln w="0"/>
                <a:solidFill>
                  <a:srgbClr val="002060"/>
                </a:solidFill>
              </a:rPr>
              <a:t>: </a:t>
            </a:r>
            <a:r>
              <a:rPr lang="en-US" sz="3200" b="1" dirty="0" err="1">
                <a:ln w="0"/>
                <a:solidFill>
                  <a:srgbClr val="002060"/>
                </a:solidFill>
              </a:rPr>
              <a:t>definitie</a:t>
            </a:r>
            <a:endParaRPr lang="nl-NL" sz="3200" b="1" dirty="0">
              <a:ln w="0"/>
              <a:solidFill>
                <a:srgbClr val="002060"/>
              </a:solidFill>
            </a:endParaRPr>
          </a:p>
        </p:txBody>
      </p:sp>
      <p:sp>
        <p:nvSpPr>
          <p:cNvPr id="4" name="Tekstvak 3"/>
          <p:cNvSpPr txBox="1"/>
          <p:nvPr/>
        </p:nvSpPr>
        <p:spPr>
          <a:xfrm>
            <a:off x="812897" y="1803777"/>
            <a:ext cx="7480300" cy="1569660"/>
          </a:xfrm>
          <a:prstGeom prst="rect">
            <a:avLst/>
          </a:prstGeom>
          <a:noFill/>
        </p:spPr>
        <p:txBody>
          <a:bodyPr wrap="square" rtlCol="0">
            <a:spAutoFit/>
          </a:bodyPr>
          <a:lstStyle/>
          <a:p>
            <a:r>
              <a:rPr lang="nl-NL" sz="2400" dirty="0"/>
              <a:t>Laaggeletterdheid: zo veel moeite hebben met lezen, schrijven en/of rekenen dat je niet goed kunt functioneren in het dagelijks leven.</a:t>
            </a:r>
          </a:p>
          <a:p>
            <a:endParaRPr lang="nl-NL" sz="2400" dirty="0"/>
          </a:p>
        </p:txBody>
      </p:sp>
      <p:pic>
        <p:nvPicPr>
          <p:cNvPr id="6" name="Picture 11" descr="het-etiket-van-de-voeding-thumb161983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42" y="3273948"/>
            <a:ext cx="1990484" cy="132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goog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206" b="21708"/>
          <a:stretch/>
        </p:blipFill>
        <p:spPr bwMode="auto">
          <a:xfrm>
            <a:off x="1647905" y="5047745"/>
            <a:ext cx="1631633" cy="70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contract_292x2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3585" y="4244470"/>
            <a:ext cx="197961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kra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6386" y="2680122"/>
            <a:ext cx="1974418" cy="125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a-b-c.nu/sites/default/files/images/NS%20automaat.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4151" y="3789194"/>
            <a:ext cx="1317791" cy="1626348"/>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rotWithShape="1">
          <a:blip r:embed="rId9" cstate="print">
            <a:extLst>
              <a:ext uri="{28A0092B-C50C-407E-A947-70E740481C1C}">
                <a14:useLocalDpi xmlns:a14="http://schemas.microsoft.com/office/drawing/2010/main" val="0"/>
              </a:ext>
            </a:extLst>
          </a:blip>
          <a:srcRect t="14138" r="18782"/>
          <a:stretch/>
        </p:blipFill>
        <p:spPr>
          <a:xfrm>
            <a:off x="7720804" y="6003206"/>
            <a:ext cx="945931" cy="308251"/>
          </a:xfrm>
          <a:prstGeom prst="rect">
            <a:avLst/>
          </a:prstGeom>
        </p:spPr>
      </p:pic>
    </p:spTree>
    <p:extLst>
      <p:ext uri="{BB962C8B-B14F-4D97-AF65-F5344CB8AC3E}">
        <p14:creationId xmlns:p14="http://schemas.microsoft.com/office/powerpoint/2010/main" val="217740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a:xfrm>
            <a:off x="457200" y="342900"/>
            <a:ext cx="8229600" cy="592138"/>
          </a:xfrm>
          <a:solidFill>
            <a:schemeClr val="tx2">
              <a:lumMod val="40000"/>
              <a:lumOff val="60000"/>
            </a:schemeClr>
          </a:solidFill>
        </p:spPr>
        <p:txBody>
          <a:bodyPr>
            <a:noAutofit/>
          </a:bodyPr>
          <a:lstStyle/>
          <a:p>
            <a:r>
              <a:rPr lang="nl-NL" altLang="nl-NL" sz="3200" b="1" dirty="0">
                <a:latin typeface="Arial" panose="020B0604020202020204" pitchFamily="34" charset="0"/>
              </a:rPr>
              <a:t>Laaggeletterdheid: cijfers</a:t>
            </a:r>
          </a:p>
        </p:txBody>
      </p:sp>
      <p:sp>
        <p:nvSpPr>
          <p:cNvPr id="2" name="Tijdelijke aanduiding voor inhoud 1"/>
          <p:cNvSpPr>
            <a:spLocks noGrp="1"/>
          </p:cNvSpPr>
          <p:nvPr>
            <p:ph idx="1"/>
          </p:nvPr>
        </p:nvSpPr>
        <p:spPr>
          <a:xfrm>
            <a:off x="1066800" y="1505116"/>
            <a:ext cx="6807200" cy="4155456"/>
          </a:xfrm>
        </p:spPr>
        <p:txBody>
          <a:bodyPr>
            <a:normAutofit/>
          </a:bodyPr>
          <a:lstStyle/>
          <a:p>
            <a:pPr>
              <a:buFontTx/>
              <a:buChar char="-"/>
              <a:defRPr/>
            </a:pPr>
            <a:r>
              <a:rPr lang="nl-NL" sz="2400" dirty="0"/>
              <a:t>Ruim 2,5 miljoen volwassenen hebben moeite met lezen, schrijven en/of rekenen!</a:t>
            </a:r>
            <a:br>
              <a:rPr lang="nl-NL" sz="2400" dirty="0"/>
            </a:br>
            <a:endParaRPr lang="nl-NL" sz="2400" dirty="0"/>
          </a:p>
          <a:p>
            <a:pPr>
              <a:buFontTx/>
              <a:buChar char="-"/>
              <a:defRPr/>
            </a:pPr>
            <a:r>
              <a:rPr lang="nl-NL" sz="2400" dirty="0"/>
              <a:t> 2 op de 3 laaggeletterden zijn autochtoon Nederlands.</a:t>
            </a:r>
          </a:p>
          <a:p>
            <a:pPr>
              <a:buFontTx/>
              <a:buChar char="-"/>
              <a:defRPr/>
            </a:pPr>
            <a:endParaRPr lang="nl-NL" sz="2400" dirty="0"/>
          </a:p>
          <a:p>
            <a:pPr>
              <a:buFontTx/>
              <a:buChar char="-"/>
              <a:defRPr/>
            </a:pPr>
            <a:r>
              <a:rPr lang="nl-NL" sz="2400" dirty="0"/>
              <a:t>57% heeft een baan</a:t>
            </a:r>
          </a:p>
          <a:p>
            <a:pPr marL="0" indent="0">
              <a:buNone/>
              <a:defRPr/>
            </a:pPr>
            <a:endParaRPr lang="nl-NL" sz="2400" dirty="0"/>
          </a:p>
          <a:p>
            <a:pPr>
              <a:buFontTx/>
              <a:buChar char="-"/>
              <a:defRPr/>
            </a:pPr>
            <a:r>
              <a:rPr lang="nl-NL" sz="2400" dirty="0"/>
              <a:t>Risicogroepen: laagopgeleiden, ouderen en niet-westerse 1</a:t>
            </a:r>
            <a:r>
              <a:rPr lang="nl-NL" sz="2400" baseline="30000" dirty="0"/>
              <a:t>e</a:t>
            </a:r>
            <a:r>
              <a:rPr lang="nl-NL" sz="2400" dirty="0"/>
              <a:t> generatie migranten </a:t>
            </a:r>
          </a:p>
          <a:p>
            <a:pPr>
              <a:buFontTx/>
              <a:buChar char="-"/>
              <a:defRPr/>
            </a:pPr>
            <a:endParaRPr lang="nl-NL" sz="2400" dirty="0"/>
          </a:p>
          <a:p>
            <a:pPr>
              <a:buFontTx/>
              <a:buChar char="-"/>
              <a:defRPr/>
            </a:pPr>
            <a:endParaRPr lang="nl-NL" sz="2400" dirty="0"/>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740869" y="5988554"/>
            <a:ext cx="945931" cy="308251"/>
          </a:xfrm>
          <a:prstGeom prst="rect">
            <a:avLst/>
          </a:prstGeom>
        </p:spPr>
      </p:pic>
    </p:spTree>
    <p:extLst>
      <p:ext uri="{BB962C8B-B14F-4D97-AF65-F5344CB8AC3E}">
        <p14:creationId xmlns:p14="http://schemas.microsoft.com/office/powerpoint/2010/main" val="345075583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49" y="1825625"/>
            <a:ext cx="8003721" cy="2949575"/>
          </a:xfrm>
        </p:spPr>
        <p:txBody>
          <a:bodyPr>
            <a:normAutofit lnSpcReduction="10000"/>
          </a:bodyPr>
          <a:lstStyle/>
          <a:p>
            <a:pPr marL="0" indent="0">
              <a:buNone/>
            </a:pPr>
            <a:r>
              <a:rPr lang="nl-NL" sz="2400" b="1" dirty="0"/>
              <a:t>Gezondheidsvaardig</a:t>
            </a:r>
            <a:r>
              <a:rPr lang="nl-NL" sz="2400" dirty="0"/>
              <a:t> zijn is méér dan kunnen lezen: </a:t>
            </a:r>
          </a:p>
          <a:p>
            <a:pPr marL="0" indent="0">
              <a:buNone/>
            </a:pPr>
            <a:r>
              <a:rPr lang="nl-NL" sz="2400" dirty="0"/>
              <a:t>je moet informatie ook begrijpen en kunnen toepassen.</a:t>
            </a:r>
          </a:p>
          <a:p>
            <a:pPr marL="0" indent="0">
              <a:buNone/>
            </a:pPr>
            <a:endParaRPr lang="nl-NL" sz="2400" dirty="0"/>
          </a:p>
          <a:p>
            <a:pPr marL="0" indent="0">
              <a:buNone/>
            </a:pPr>
            <a:r>
              <a:rPr lang="nl-NL" sz="2400" dirty="0"/>
              <a:t>Voorbeeld:</a:t>
            </a:r>
          </a:p>
          <a:p>
            <a:endParaRPr lang="nl-NL" sz="2400" dirty="0"/>
          </a:p>
          <a:p>
            <a:pPr marL="0" indent="0">
              <a:buNone/>
            </a:pPr>
            <a:r>
              <a:rPr lang="nl-NL" sz="2400" dirty="0"/>
              <a:t>2 x daags 2 tabletten:	70% leest het correct</a:t>
            </a:r>
          </a:p>
          <a:p>
            <a:pPr marL="0" indent="0">
              <a:buNone/>
            </a:pPr>
            <a:r>
              <a:rPr lang="nl-NL" sz="2400" dirty="0"/>
              <a:t>					35% past het correct toe</a:t>
            </a:r>
          </a:p>
        </p:txBody>
      </p:sp>
      <p:sp>
        <p:nvSpPr>
          <p:cNvPr id="4" name="Titel 3"/>
          <p:cNvSpPr txBox="1">
            <a:spLocks noGrp="1"/>
          </p:cNvSpPr>
          <p:nvPr>
            <p:ph type="title"/>
          </p:nvPr>
        </p:nvSpPr>
        <p:spPr>
          <a:xfrm>
            <a:off x="628650" y="411010"/>
            <a:ext cx="7740650" cy="978729"/>
          </a:xfrm>
          <a:prstGeom prst="rect">
            <a:avLst/>
          </a:prstGeom>
          <a:solidFill>
            <a:schemeClr val="tx2">
              <a:lumMod val="40000"/>
              <a:lumOff val="60000"/>
            </a:schemeClr>
          </a:solidFill>
        </p:spPr>
        <p:txBody>
          <a:bodyPr wrap="square" rtlCol="0">
            <a:spAutoFit/>
          </a:bodyPr>
          <a:lstStyle/>
          <a:p>
            <a:pPr algn="ctr"/>
            <a:r>
              <a:rPr lang="en-US" sz="3200" b="1" dirty="0" err="1">
                <a:ln w="0"/>
                <a:solidFill>
                  <a:srgbClr val="002060"/>
                </a:solidFill>
              </a:rPr>
              <a:t>Laaggeletterdheid</a:t>
            </a:r>
            <a:r>
              <a:rPr lang="en-US" sz="3200" b="1" dirty="0">
                <a:ln w="0"/>
                <a:solidFill>
                  <a:srgbClr val="002060"/>
                </a:solidFill>
              </a:rPr>
              <a:t> </a:t>
            </a:r>
            <a:r>
              <a:rPr lang="en-US" sz="3200" b="1" dirty="0" err="1">
                <a:ln w="0"/>
                <a:solidFill>
                  <a:srgbClr val="002060"/>
                </a:solidFill>
              </a:rPr>
              <a:t>en</a:t>
            </a:r>
            <a:r>
              <a:rPr lang="en-US" sz="3200" b="1" dirty="0">
                <a:ln w="0"/>
                <a:solidFill>
                  <a:srgbClr val="002060"/>
                </a:solidFill>
              </a:rPr>
              <a:t> </a:t>
            </a:r>
            <a:r>
              <a:rPr lang="en-US" sz="3200" b="1" dirty="0" err="1">
                <a:ln w="0"/>
                <a:solidFill>
                  <a:srgbClr val="002060"/>
                </a:solidFill>
              </a:rPr>
              <a:t>gezondheidsvaardigheden</a:t>
            </a:r>
            <a:endParaRPr lang="nl-NL" sz="3200" b="1" dirty="0">
              <a:ln w="0"/>
              <a:solidFill>
                <a:srgbClr val="002060"/>
              </a:solidFill>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801398" y="5988553"/>
            <a:ext cx="945931" cy="308251"/>
          </a:xfrm>
          <a:prstGeom prst="rect">
            <a:avLst/>
          </a:prstGeom>
        </p:spPr>
      </p:pic>
    </p:spTree>
    <p:extLst>
      <p:ext uri="{BB962C8B-B14F-4D97-AF65-F5344CB8AC3E}">
        <p14:creationId xmlns:p14="http://schemas.microsoft.com/office/powerpoint/2010/main" val="2130345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36550" y="1456130"/>
            <a:ext cx="8229600" cy="4187551"/>
          </a:xfrm>
        </p:spPr>
        <p:txBody>
          <a:bodyPr>
            <a:normAutofit fontScale="92500" lnSpcReduction="20000"/>
          </a:bodyPr>
          <a:lstStyle/>
          <a:p>
            <a:pPr lvl="1"/>
            <a:endParaRPr lang="nl-NL" sz="2600" dirty="0">
              <a:solidFill>
                <a:srgbClr val="002060"/>
              </a:solidFill>
              <a:latin typeface="Arial" panose="020B0604020202020204" pitchFamily="34" charset="0"/>
            </a:endParaRPr>
          </a:p>
          <a:p>
            <a:pPr lvl="1"/>
            <a:r>
              <a:rPr lang="nl-NL" sz="2600" dirty="0">
                <a:solidFill>
                  <a:srgbClr val="002060"/>
                </a:solidFill>
                <a:latin typeface="Arial" panose="020B0604020202020204" pitchFamily="34" charset="0"/>
              </a:rPr>
              <a:t> 2 - 4 x minder therapietrouw (meer onjuist gebruik medicatie)</a:t>
            </a:r>
            <a:br>
              <a:rPr lang="nl-NL" sz="2600" dirty="0">
                <a:solidFill>
                  <a:srgbClr val="002060"/>
                </a:solidFill>
                <a:latin typeface="Arial" panose="020B0604020202020204" pitchFamily="34" charset="0"/>
              </a:rPr>
            </a:br>
            <a:endParaRPr lang="nl-NL" sz="2600" dirty="0">
              <a:solidFill>
                <a:srgbClr val="002060"/>
              </a:solidFill>
              <a:latin typeface="Arial" panose="020B0604020202020204" pitchFamily="34" charset="0"/>
            </a:endParaRPr>
          </a:p>
          <a:p>
            <a:pPr lvl="1"/>
            <a:r>
              <a:rPr lang="nl-NL" sz="2600" dirty="0">
                <a:solidFill>
                  <a:srgbClr val="002060"/>
                </a:solidFill>
                <a:latin typeface="Arial" panose="020B0604020202020204" pitchFamily="34" charset="0"/>
              </a:rPr>
              <a:t> Vaker chronische ziek (zoals diabetes, hart- en vaatziekten, depressie)</a:t>
            </a:r>
            <a:br>
              <a:rPr lang="nl-NL" sz="2600" dirty="0">
                <a:solidFill>
                  <a:srgbClr val="002060"/>
                </a:solidFill>
                <a:latin typeface="Arial" panose="020B0604020202020204" pitchFamily="34" charset="0"/>
              </a:rPr>
            </a:br>
            <a:endParaRPr lang="nl-NL" sz="2600" dirty="0">
              <a:solidFill>
                <a:srgbClr val="002060"/>
              </a:solidFill>
              <a:latin typeface="Arial" panose="020B0604020202020204" pitchFamily="34" charset="0"/>
            </a:endParaRPr>
          </a:p>
          <a:p>
            <a:pPr lvl="1"/>
            <a:r>
              <a:rPr lang="nl-NL" sz="2600" dirty="0">
                <a:solidFill>
                  <a:srgbClr val="002060"/>
                </a:solidFill>
                <a:latin typeface="Arial" panose="020B0604020202020204" pitchFamily="34" charset="0"/>
              </a:rPr>
              <a:t> Ongezondere leefstijl</a:t>
            </a:r>
          </a:p>
          <a:p>
            <a:pPr lvl="1"/>
            <a:endParaRPr lang="nl-NL" sz="2600" dirty="0">
              <a:solidFill>
                <a:srgbClr val="002060"/>
              </a:solidFill>
              <a:latin typeface="Arial" panose="020B0604020202020204" pitchFamily="34" charset="0"/>
            </a:endParaRPr>
          </a:p>
          <a:p>
            <a:pPr lvl="1"/>
            <a:r>
              <a:rPr lang="nl-NL" sz="2600" dirty="0">
                <a:solidFill>
                  <a:srgbClr val="002060"/>
                </a:solidFill>
                <a:latin typeface="Arial" panose="020B0604020202020204" pitchFamily="34" charset="0"/>
              </a:rPr>
              <a:t> Gemiddeld 7 jaar korter leven</a:t>
            </a:r>
            <a:br>
              <a:rPr lang="nl-NL" sz="2600" dirty="0">
                <a:solidFill>
                  <a:srgbClr val="002060"/>
                </a:solidFill>
                <a:latin typeface="Arial" panose="020B0604020202020204" pitchFamily="34" charset="0"/>
              </a:rPr>
            </a:br>
            <a:r>
              <a:rPr lang="nl-NL" sz="2600" dirty="0">
                <a:solidFill>
                  <a:srgbClr val="002060"/>
                </a:solidFill>
                <a:latin typeface="Arial" panose="020B0604020202020204" pitchFamily="34" charset="0"/>
              </a:rPr>
              <a:t> En gemiddeld 14 jaar in minder goede gezondheid</a:t>
            </a:r>
          </a:p>
          <a:p>
            <a:pPr lvl="1"/>
            <a:endParaRPr lang="nl-NL" sz="2600" dirty="0">
              <a:solidFill>
                <a:srgbClr val="002060"/>
              </a:solidFill>
              <a:latin typeface="Arial" panose="020B0604020202020204" pitchFamily="34" charset="0"/>
            </a:endParaRPr>
          </a:p>
          <a:p>
            <a:pPr marL="342900" lvl="1" indent="0">
              <a:buNone/>
            </a:pPr>
            <a:r>
              <a:rPr lang="nl-NL" sz="2400" dirty="0">
                <a:solidFill>
                  <a:srgbClr val="002060"/>
                </a:solidFill>
                <a:latin typeface="Arial" panose="020B0604020202020204" pitchFamily="34" charset="0"/>
              </a:rPr>
              <a:t/>
            </a:r>
            <a:br>
              <a:rPr lang="nl-NL" sz="2400" dirty="0">
                <a:solidFill>
                  <a:srgbClr val="002060"/>
                </a:solidFill>
                <a:latin typeface="Arial" panose="020B0604020202020204" pitchFamily="34" charset="0"/>
              </a:rPr>
            </a:br>
            <a:endParaRPr lang="nl-NL" sz="2400" dirty="0">
              <a:solidFill>
                <a:srgbClr val="002060"/>
              </a:solidFill>
              <a:latin typeface="Arial" panose="020B0604020202020204" pitchFamily="34" charset="0"/>
            </a:endParaRPr>
          </a:p>
          <a:p>
            <a:pPr lvl="1"/>
            <a:endParaRPr lang="nl-NL" sz="1800" dirty="0">
              <a:solidFill>
                <a:srgbClr val="002060"/>
              </a:solidFill>
              <a:latin typeface="Arial" panose="020B0604020202020204" pitchFamily="34" charset="0"/>
            </a:endParaRPr>
          </a:p>
          <a:p>
            <a:endParaRPr lang="nl-NL" sz="2000" dirty="0">
              <a:solidFill>
                <a:srgbClr val="002060"/>
              </a:solidFill>
              <a:latin typeface="Arial" panose="020B0604020202020204" pitchFamily="34" charset="0"/>
            </a:endParaRPr>
          </a:p>
          <a:p>
            <a:endParaRPr lang="nl-NL" sz="2000" dirty="0">
              <a:solidFill>
                <a:srgbClr val="002060"/>
              </a:solidFill>
              <a:latin typeface="Arial" panose="020B0604020202020204" pitchFamily="34" charset="0"/>
            </a:endParaRPr>
          </a:p>
          <a:p>
            <a:pPr marL="0" indent="0">
              <a:buNone/>
            </a:pPr>
            <a:endParaRPr lang="nl-NL" sz="1100" dirty="0">
              <a:solidFill>
                <a:srgbClr val="002060"/>
              </a:solidFill>
              <a:latin typeface="Arial" panose="020B0604020202020204" pitchFamily="34" charset="0"/>
            </a:endParaRPr>
          </a:p>
          <a:p>
            <a:pPr marL="0" indent="0">
              <a:buNone/>
            </a:pPr>
            <a:endParaRPr lang="nl-NL" sz="1100" dirty="0">
              <a:solidFill>
                <a:srgbClr val="002060"/>
              </a:solidFill>
              <a:latin typeface="Arial" panose="020B0604020202020204" pitchFamily="34" charset="0"/>
            </a:endParaRPr>
          </a:p>
          <a:p>
            <a:pPr>
              <a:defRPr/>
            </a:pPr>
            <a:endParaRPr lang="nl-NL" dirty="0">
              <a:ea typeface="+mn-ea"/>
            </a:endParaRPr>
          </a:p>
        </p:txBody>
      </p:sp>
      <p:sp>
        <p:nvSpPr>
          <p:cNvPr id="4" name="Titel 3"/>
          <p:cNvSpPr txBox="1">
            <a:spLocks noGrp="1"/>
          </p:cNvSpPr>
          <p:nvPr>
            <p:ph type="title"/>
          </p:nvPr>
        </p:nvSpPr>
        <p:spPr>
          <a:xfrm>
            <a:off x="622300" y="590007"/>
            <a:ext cx="7658100" cy="535531"/>
          </a:xfrm>
          <a:prstGeom prst="rect">
            <a:avLst/>
          </a:prstGeom>
          <a:solidFill>
            <a:schemeClr val="tx2">
              <a:lumMod val="40000"/>
              <a:lumOff val="60000"/>
            </a:schemeClr>
          </a:solidFill>
        </p:spPr>
        <p:txBody>
          <a:bodyPr wrap="square" rtlCol="0">
            <a:spAutoFit/>
          </a:bodyPr>
          <a:lstStyle/>
          <a:p>
            <a:pPr algn="ctr"/>
            <a:r>
              <a:rPr lang="en-US" sz="3200" b="1" dirty="0" err="1">
                <a:ln w="0"/>
                <a:solidFill>
                  <a:srgbClr val="002060"/>
                </a:solidFill>
              </a:rPr>
              <a:t>Gevolgen</a:t>
            </a:r>
            <a:r>
              <a:rPr lang="en-US" sz="3200" b="1" dirty="0">
                <a:ln w="0"/>
                <a:solidFill>
                  <a:srgbClr val="002060"/>
                </a:solidFill>
              </a:rPr>
              <a:t> </a:t>
            </a:r>
            <a:r>
              <a:rPr lang="en-US" sz="3200" b="1" dirty="0" err="1">
                <a:ln w="0"/>
                <a:solidFill>
                  <a:srgbClr val="002060"/>
                </a:solidFill>
              </a:rPr>
              <a:t>voor</a:t>
            </a:r>
            <a:r>
              <a:rPr lang="en-US" sz="3200" b="1" dirty="0">
                <a:ln w="0"/>
                <a:solidFill>
                  <a:srgbClr val="002060"/>
                </a:solidFill>
              </a:rPr>
              <a:t> gezondheid</a:t>
            </a:r>
            <a:endParaRPr lang="nl-NL" sz="3200" b="1" dirty="0">
              <a:ln w="0"/>
              <a:solidFill>
                <a:srgbClr val="002060"/>
              </a:solidFill>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14138" r="18782"/>
          <a:stretch/>
        </p:blipFill>
        <p:spPr>
          <a:xfrm>
            <a:off x="7714312" y="5974273"/>
            <a:ext cx="945931" cy="308251"/>
          </a:xfrm>
          <a:prstGeom prst="rect">
            <a:avLst/>
          </a:prstGeom>
        </p:spPr>
      </p:pic>
    </p:spTree>
    <p:extLst>
      <p:ext uri="{BB962C8B-B14F-4D97-AF65-F5344CB8AC3E}">
        <p14:creationId xmlns:p14="http://schemas.microsoft.com/office/powerpoint/2010/main" val="1711265851"/>
      </p:ext>
    </p:extLst>
  </p:cSld>
  <p:clrMapOvr>
    <a:masterClrMapping/>
  </p:clrMapOvr>
  <p:transition spd="slow">
    <p:fade/>
  </p:transition>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NMP lettertyp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MP sjabloon-22-8-2014" id="{4F377C8A-0A5D-4C99-8FCA-9DC6229363B2}" vid="{5164F0FD-DA85-4D51-B31B-7873989E48CD}"/>
    </a:ext>
  </a:extLst>
</a:theme>
</file>

<file path=ppt/theme/theme2.xml><?xml version="1.0" encoding="utf-8"?>
<a:theme xmlns:a="http://schemas.openxmlformats.org/drawingml/2006/main" name="13_WBRD_Powerpoint">
  <a:themeElements>
    <a:clrScheme name="">
      <a:dk1>
        <a:srgbClr val="00426F"/>
      </a:dk1>
      <a:lt1>
        <a:srgbClr val="FFFFFF"/>
      </a:lt1>
      <a:dk2>
        <a:srgbClr val="008ACB"/>
      </a:dk2>
      <a:lt2>
        <a:srgbClr val="C9C9C9"/>
      </a:lt2>
      <a:accent1>
        <a:srgbClr val="006AAF"/>
      </a:accent1>
      <a:accent2>
        <a:srgbClr val="00426F"/>
      </a:accent2>
      <a:accent3>
        <a:srgbClr val="FFFFFF"/>
      </a:accent3>
      <a:accent4>
        <a:srgbClr val="00375E"/>
      </a:accent4>
      <a:accent5>
        <a:srgbClr val="AAB9D4"/>
      </a:accent5>
      <a:accent6>
        <a:srgbClr val="003B64"/>
      </a:accent6>
      <a:hlink>
        <a:srgbClr val="4AAFE3"/>
      </a:hlink>
      <a:folHlink>
        <a:srgbClr val="002850"/>
      </a:folHlink>
    </a:clrScheme>
    <a:fontScheme name="12_WBRD_Powerpoint">
      <a:majorFont>
        <a:latin typeface=""/>
        <a:ea typeface="ＭＳ Ｐゴシック"/>
        <a:cs typeface="ＭＳ Ｐゴシック"/>
      </a:majorFont>
      <a:minorFont>
        <a:latin typeface=""/>
        <a:ea typeface="ＭＳ Ｐゴシック"/>
        <a:cs typeface="ＭＳ Ｐゴシック"/>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7901E"/>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7901E"/>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WBRD_Powerpoint 1">
        <a:dk1>
          <a:srgbClr val="000000"/>
        </a:dk1>
        <a:lt1>
          <a:srgbClr val="999999"/>
        </a:lt1>
        <a:dk2>
          <a:srgbClr val="000000"/>
        </a:dk2>
        <a:lt2>
          <a:srgbClr val="666666"/>
        </a:lt2>
        <a:accent1>
          <a:srgbClr val="0095D8"/>
        </a:accent1>
        <a:accent2>
          <a:srgbClr val="C9D200"/>
        </a:accent2>
        <a:accent3>
          <a:srgbClr val="CACACA"/>
        </a:accent3>
        <a:accent4>
          <a:srgbClr val="000000"/>
        </a:accent4>
        <a:accent5>
          <a:srgbClr val="AAC8E9"/>
        </a:accent5>
        <a:accent6>
          <a:srgbClr val="B6BE00"/>
        </a:accent6>
        <a:hlink>
          <a:srgbClr val="004491"/>
        </a:hlink>
        <a:folHlink>
          <a:srgbClr val="000000"/>
        </a:folHlink>
      </a:clrScheme>
      <a:clrMap bg1="lt1" tx1="dk1" bg2="lt2" tx2="dk2" accent1="accent1" accent2="accent2" accent3="accent3" accent4="accent4" accent5="accent5" accent6="accent6" hlink="hlink" folHlink="folHlink"/>
    </a:extraClrScheme>
    <a:extraClrScheme>
      <a:clrScheme name="WBRD_Powerpoint 2">
        <a:dk1>
          <a:srgbClr val="000000"/>
        </a:dk1>
        <a:lt1>
          <a:srgbClr val="CCCCCC"/>
        </a:lt1>
        <a:dk2>
          <a:srgbClr val="660066"/>
        </a:dk2>
        <a:lt2>
          <a:srgbClr val="666666"/>
        </a:lt2>
        <a:accent1>
          <a:srgbClr val="0095D8"/>
        </a:accent1>
        <a:accent2>
          <a:srgbClr val="C9D200"/>
        </a:accent2>
        <a:accent3>
          <a:srgbClr val="E2E2E2"/>
        </a:accent3>
        <a:accent4>
          <a:srgbClr val="000000"/>
        </a:accent4>
        <a:accent5>
          <a:srgbClr val="AAC8E9"/>
        </a:accent5>
        <a:accent6>
          <a:srgbClr val="B6BE00"/>
        </a:accent6>
        <a:hlink>
          <a:srgbClr val="004491"/>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WBRD_Powerpoint">
  <a:themeElements>
    <a:clrScheme name="">
      <a:dk1>
        <a:srgbClr val="00426F"/>
      </a:dk1>
      <a:lt1>
        <a:srgbClr val="FFFFFF"/>
      </a:lt1>
      <a:dk2>
        <a:srgbClr val="008ACB"/>
      </a:dk2>
      <a:lt2>
        <a:srgbClr val="C9C9C9"/>
      </a:lt2>
      <a:accent1>
        <a:srgbClr val="006AAF"/>
      </a:accent1>
      <a:accent2>
        <a:srgbClr val="00426F"/>
      </a:accent2>
      <a:accent3>
        <a:srgbClr val="FFFFFF"/>
      </a:accent3>
      <a:accent4>
        <a:srgbClr val="00375E"/>
      </a:accent4>
      <a:accent5>
        <a:srgbClr val="AAB9D4"/>
      </a:accent5>
      <a:accent6>
        <a:srgbClr val="003B64"/>
      </a:accent6>
      <a:hlink>
        <a:srgbClr val="4AAFE3"/>
      </a:hlink>
      <a:folHlink>
        <a:srgbClr val="002850"/>
      </a:folHlink>
    </a:clrScheme>
    <a:fontScheme name="12_WBRD_Powerpoint">
      <a:majorFont>
        <a:latin typeface=""/>
        <a:ea typeface="ＭＳ Ｐゴシック"/>
        <a:cs typeface="ＭＳ Ｐゴシック"/>
      </a:majorFont>
      <a:minorFont>
        <a:latin typeface=""/>
        <a:ea typeface="ＭＳ Ｐゴシック"/>
        <a:cs typeface="ＭＳ Ｐゴシック"/>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7901E"/>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7901E"/>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WBRD_Powerpoint 1">
        <a:dk1>
          <a:srgbClr val="000000"/>
        </a:dk1>
        <a:lt1>
          <a:srgbClr val="999999"/>
        </a:lt1>
        <a:dk2>
          <a:srgbClr val="000000"/>
        </a:dk2>
        <a:lt2>
          <a:srgbClr val="666666"/>
        </a:lt2>
        <a:accent1>
          <a:srgbClr val="0095D8"/>
        </a:accent1>
        <a:accent2>
          <a:srgbClr val="C9D200"/>
        </a:accent2>
        <a:accent3>
          <a:srgbClr val="CACACA"/>
        </a:accent3>
        <a:accent4>
          <a:srgbClr val="000000"/>
        </a:accent4>
        <a:accent5>
          <a:srgbClr val="AAC8E9"/>
        </a:accent5>
        <a:accent6>
          <a:srgbClr val="B6BE00"/>
        </a:accent6>
        <a:hlink>
          <a:srgbClr val="004491"/>
        </a:hlink>
        <a:folHlink>
          <a:srgbClr val="000000"/>
        </a:folHlink>
      </a:clrScheme>
      <a:clrMap bg1="lt1" tx1="dk1" bg2="lt2" tx2="dk2" accent1="accent1" accent2="accent2" accent3="accent3" accent4="accent4" accent5="accent5" accent6="accent6" hlink="hlink" folHlink="folHlink"/>
    </a:extraClrScheme>
    <a:extraClrScheme>
      <a:clrScheme name="WBRD_Powerpoint 2">
        <a:dk1>
          <a:srgbClr val="000000"/>
        </a:dk1>
        <a:lt1>
          <a:srgbClr val="CCCCCC"/>
        </a:lt1>
        <a:dk2>
          <a:srgbClr val="660066"/>
        </a:dk2>
        <a:lt2>
          <a:srgbClr val="666666"/>
        </a:lt2>
        <a:accent1>
          <a:srgbClr val="0095D8"/>
        </a:accent1>
        <a:accent2>
          <a:srgbClr val="C9D200"/>
        </a:accent2>
        <a:accent3>
          <a:srgbClr val="E2E2E2"/>
        </a:accent3>
        <a:accent4>
          <a:srgbClr val="000000"/>
        </a:accent4>
        <a:accent5>
          <a:srgbClr val="AAC8E9"/>
        </a:accent5>
        <a:accent6>
          <a:srgbClr val="B6BE00"/>
        </a:accent6>
        <a:hlink>
          <a:srgbClr val="004491"/>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F3FBB69887B44E8013FD2ECACCFA79" ma:contentTypeVersion="8" ma:contentTypeDescription="Een nieuw document maken." ma:contentTypeScope="" ma:versionID="07af0973b7506727b0005c803dbaa6dc">
  <xsd:schema xmlns:xsd="http://www.w3.org/2001/XMLSchema" xmlns:xs="http://www.w3.org/2001/XMLSchema" xmlns:p="http://schemas.microsoft.com/office/2006/metadata/properties" xmlns:ns2="06f2713d-9af9-4761-9453-5da2c7a8af77" xmlns:ns3="6f9cfc15-9b10-4cea-a82d-679a6651b6f9" targetNamespace="http://schemas.microsoft.com/office/2006/metadata/properties" ma:root="true" ma:fieldsID="07bbf0bd75f2d53e4bcb43ad568e10a8" ns2:_="" ns3:_="">
    <xsd:import namespace="06f2713d-9af9-4761-9453-5da2c7a8af77"/>
    <xsd:import namespace="6f9cfc15-9b10-4cea-a82d-679a6651b6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2713d-9af9-4761-9453-5da2c7a8af7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9cfc15-9b10-4cea-a82d-679a6651b6f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5005D4-F899-49CF-9E68-E04A3E6034CF}">
  <ds:schemaRefs>
    <ds:schemaRef ds:uri="http://purl.org/dc/elements/1.1/"/>
    <ds:schemaRef ds:uri="http://schemas.microsoft.com/office/2006/documentManagement/types"/>
    <ds:schemaRef ds:uri="06f2713d-9af9-4761-9453-5da2c7a8af77"/>
    <ds:schemaRef ds:uri="http://schemas.openxmlformats.org/package/2006/metadata/core-properties"/>
    <ds:schemaRef ds:uri="http://purl.org/dc/terms/"/>
    <ds:schemaRef ds:uri="http://schemas.microsoft.com/office/infopath/2007/PartnerControls"/>
    <ds:schemaRef ds:uri="http://purl.org/dc/dcmitype/"/>
    <ds:schemaRef ds:uri="6f9cfc15-9b10-4cea-a82d-679a6651b6f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3EB33A6-D249-4D1A-83E7-07B0E72A6625}">
  <ds:schemaRefs>
    <ds:schemaRef ds:uri="http://schemas.microsoft.com/sharepoint/v3/contenttype/forms"/>
  </ds:schemaRefs>
</ds:datastoreItem>
</file>

<file path=customXml/itemProps3.xml><?xml version="1.0" encoding="utf-8"?>
<ds:datastoreItem xmlns:ds="http://schemas.openxmlformats.org/officeDocument/2006/customXml" ds:itemID="{2A225345-74CD-4FC5-B0E7-ACA220285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f2713d-9af9-4761-9453-5da2c7a8af77"/>
    <ds:schemaRef ds:uri="6f9cfc15-9b10-4cea-a82d-679a6651b6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KNMP sjabloon-16-9</Template>
  <TotalTime>2790</TotalTime>
  <Words>681</Words>
  <Application>Microsoft Office PowerPoint</Application>
  <PresentationFormat>Diavoorstelling (4:3)</PresentationFormat>
  <Paragraphs>211</Paragraphs>
  <Slides>22</Slides>
  <Notes>22</Notes>
  <HiddenSlides>0</HiddenSlides>
  <MMClips>1</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22</vt:i4>
      </vt:variant>
    </vt:vector>
  </HeadingPairs>
  <TitlesOfParts>
    <vt:vector size="30" baseType="lpstr">
      <vt:lpstr>MS PGothic</vt:lpstr>
      <vt:lpstr>MS PGothic</vt:lpstr>
      <vt:lpstr>Arial</vt:lpstr>
      <vt:lpstr>Calibri</vt:lpstr>
      <vt:lpstr>Wingdings</vt:lpstr>
      <vt:lpstr>Kantoorthema</vt:lpstr>
      <vt:lpstr>13_WBRD_Powerpoint</vt:lpstr>
      <vt:lpstr>12_WBRD_Powerpoint</vt:lpstr>
      <vt:lpstr>Laaggeletterden, migranten &amp; De apotheek</vt:lpstr>
      <vt:lpstr>Vragen en antwoorden (1)</vt:lpstr>
      <vt:lpstr>Vragen en antwoord (2)</vt:lpstr>
      <vt:lpstr>Vragen en antwoord (3)</vt:lpstr>
      <vt:lpstr>Inhoud presentatie</vt:lpstr>
      <vt:lpstr>PowerPoint-presentatie</vt:lpstr>
      <vt:lpstr>Laaggeletterdheid: cijfers</vt:lpstr>
      <vt:lpstr>Laaggeletterdheid en gezondheidsvaardigheden</vt:lpstr>
      <vt:lpstr>Gevolgen voor gezondheid</vt:lpstr>
      <vt:lpstr>PowerPoint-presentatie</vt:lpstr>
      <vt:lpstr>PowerPoint-presentatie</vt:lpstr>
      <vt:lpstr>PowerPoint-presentatie</vt:lpstr>
      <vt:lpstr>PowerPoint-presentatie</vt:lpstr>
      <vt:lpstr>PowerPoint-presentatie</vt:lpstr>
      <vt:lpstr>PowerPoint-presentatie</vt:lpstr>
      <vt:lpstr>PowerPoint-presentatie</vt:lpstr>
      <vt:lpstr> Communiceren met laaggeletterden</vt:lpstr>
      <vt:lpstr> Communiceren met laaggeletterden</vt:lpstr>
      <vt:lpstr> Communiceren met laaggeletterden</vt:lpstr>
      <vt:lpstr>PowerPoint-presentatie</vt:lpstr>
      <vt:lpstr> Migranten</vt:lpstr>
      <vt:lpstr>Filmpje</vt:lpstr>
    </vt:vector>
  </TitlesOfParts>
  <Company>KNMP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Karen Bos</dc:creator>
  <cp:lastModifiedBy>Petra Tholen - Meijer</cp:lastModifiedBy>
  <cp:revision>280</cp:revision>
  <cp:lastPrinted>2017-10-31T10:57:20Z</cp:lastPrinted>
  <dcterms:created xsi:type="dcterms:W3CDTF">2015-09-18T12:56:04Z</dcterms:created>
  <dcterms:modified xsi:type="dcterms:W3CDTF">2019-03-13T07:43:20Z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0x010100ABF3FBB69887B44E8013FD2ECACCFA79</vt:lpwstr>
  </property>
</Properties>
</file>